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3.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Lst>
  <p:sldSz cy="6858000" cx="9144000"/>
  <p:notesSz cx="6858000" cy="9144000"/>
  <p:embeddedFontLst>
    <p:embeddedFont>
      <p:font typeface="Cabin Sketch"/>
      <p:regular r:id="rId43"/>
      <p:bold r:id="rId44"/>
    </p:embeddedFont>
    <p:embeddedFont>
      <p:font typeface="Cabin"/>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Cailin Henley"/>
  <p:cmAuthor clrIdx="1" id="1" initials="" lastIdx="2" name="Charlie Simpson"/>
  <p:cmAuthor clrIdx="2" id="2" initials="" lastIdx="1" name="Ashley Tracy"/>
  <p:cmAuthor clrIdx="3" id="3" initials="" lastIdx="1" name="Katie Livernash"/>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slide" Target="slides/slide36.xml"/><Relationship Id="rId41" Type="http://schemas.openxmlformats.org/officeDocument/2006/relationships/slide" Target="slides/slide35.xml"/><Relationship Id="rId22" Type="http://schemas.openxmlformats.org/officeDocument/2006/relationships/slide" Target="slides/slide16.xml"/><Relationship Id="rId44" Type="http://schemas.openxmlformats.org/officeDocument/2006/relationships/font" Target="fonts/CabinSketch-bold.fntdata"/><Relationship Id="rId21" Type="http://schemas.openxmlformats.org/officeDocument/2006/relationships/slide" Target="slides/slide15.xml"/><Relationship Id="rId43" Type="http://schemas.openxmlformats.org/officeDocument/2006/relationships/font" Target="fonts/CabinSketch-regular.fntdata"/><Relationship Id="rId24" Type="http://schemas.openxmlformats.org/officeDocument/2006/relationships/slide" Target="slides/slide18.xml"/><Relationship Id="rId46" Type="http://schemas.openxmlformats.org/officeDocument/2006/relationships/font" Target="fonts/Cabin-bold.fntdata"/><Relationship Id="rId23" Type="http://schemas.openxmlformats.org/officeDocument/2006/relationships/slide" Target="slides/slide17.xml"/><Relationship Id="rId45" Type="http://schemas.openxmlformats.org/officeDocument/2006/relationships/font" Target="fonts/Cabin-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26" Type="http://schemas.openxmlformats.org/officeDocument/2006/relationships/slide" Target="slides/slide20.xml"/><Relationship Id="rId48" Type="http://schemas.openxmlformats.org/officeDocument/2006/relationships/font" Target="fonts/Cabin-boldItalic.fntdata"/><Relationship Id="rId25" Type="http://schemas.openxmlformats.org/officeDocument/2006/relationships/slide" Target="slides/slide19.xml"/><Relationship Id="rId47" Type="http://schemas.openxmlformats.org/officeDocument/2006/relationships/font" Target="fonts/Cabin-italic.fntdata"/><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1-07-16T22:26:32.287">
    <p:pos x="0" y="0"/>
    <p:text>ECW to provide the permission slips, newsletter blurbs, and URLs for materials.</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 dt="2021-07-27T19:32:47.871">
    <p:pos x="6000" y="0"/>
    <p:text>ECW to consider photo to show students on a walk audit or something similar.</p:text>
  </p:cm>
  <p:cm authorId="2" idx="1" dt="2021-07-21T15:19:50.066">
    <p:pos x="6000" y="0"/>
    <p:text>Can you explain the message of this slide so we have a better understanding to provide a picture?</p:text>
  </p:cm>
  <p:cm authorId="3" idx="1" dt="2021-07-27T19:32:47.871">
    <p:pos x="6000" y="0"/>
    <p:text>@atracy@ecwrpc.org see speaker notes</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2" dt="2021-07-16T13:41:08.112">
    <p:pos x="6000" y="0"/>
    <p:text>ECW to consider local photo here instead of background icon.</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9pPr>
          </a:lstStyle>
          <a:p/>
        </p:txBody>
      </p:sp>
      <p:sp>
        <p:nvSpPr>
          <p:cNvPr id="4" name="Google Shape;4;n"/>
          <p:cNvSpPr txBox="1"/>
          <p:nvPr>
            <p:ph idx="10" type="dt"/>
          </p:nvPr>
        </p:nvSpPr>
        <p:spPr>
          <a:xfrm>
            <a:off x="388620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7" name="Google Shape;7;n"/>
          <p:cNvSpPr txBox="1"/>
          <p:nvPr>
            <p:ph idx="11" type="ftr"/>
          </p:nvPr>
        </p:nvSpPr>
        <p:spPr>
          <a:xfrm>
            <a:off x="0" y="8686800"/>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9pPr>
          </a:lstStyle>
          <a:p/>
        </p:txBody>
      </p:sp>
      <p:sp>
        <p:nvSpPr>
          <p:cNvPr id="8" name="Google Shape;8;n"/>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ativegov.org/a-guide-to-indigenous-land-acknowledgment/" TargetMode="External"/><Relationship Id="rId3" Type="http://schemas.openxmlformats.org/officeDocument/2006/relationships/hyperlink" Target="https://uwm.edu/eqi/about/land-acknowledgement/" TargetMode="External"/><Relationship Id="rId4" Type="http://schemas.openxmlformats.org/officeDocument/2006/relationships/hyperlink" Target="https://prc.wisc.edu/home/land-acknowledgement/" TargetMode="External"/><Relationship Id="rId5" Type="http://schemas.openxmlformats.org/officeDocument/2006/relationships/hyperlink" Target="https://wisconsinfirstnations.org/frequently-asked-questions/"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a:p>
        </p:txBody>
      </p:sp>
      <p:sp>
        <p:nvSpPr>
          <p:cNvPr id="86" name="Google Shape;86;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7" name="Google Shape;87;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i="1" lang="en-US"/>
              <a:t>Slide for educator</a:t>
            </a:r>
            <a:endParaRPr i="1"/>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ddd4c1e46e_0_73: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a:p>
        </p:txBody>
      </p:sp>
      <p:sp>
        <p:nvSpPr>
          <p:cNvPr id="166" name="Google Shape;166;gddd4c1e46e_0_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7" name="Google Shape;167;gddd4c1e46e_0_7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i="1" lang="en-US" sz="1400">
                <a:solidFill>
                  <a:schemeClr val="dk1"/>
                </a:solidFill>
              </a:rPr>
              <a:t>Speaking notes: </a:t>
            </a:r>
            <a:endParaRPr sz="1400">
              <a:solidFill>
                <a:schemeClr val="dk1"/>
              </a:solidFill>
            </a:endParaRPr>
          </a:p>
          <a:p>
            <a:pPr indent="0" lvl="0" marL="0" rtl="0" algn="l">
              <a:spcBef>
                <a:spcPts val="0"/>
              </a:spcBef>
              <a:spcAft>
                <a:spcPts val="0"/>
              </a:spcAft>
              <a:buClr>
                <a:schemeClr val="dk1"/>
              </a:buClr>
              <a:buFont typeface="Arial"/>
              <a:buNone/>
            </a:pPr>
            <a:r>
              <a:rPr lang="en-US" sz="1400">
                <a:solidFill>
                  <a:schemeClr val="dk1"/>
                </a:solidFill>
              </a:rPr>
              <a:t>Infrastructure refers to the resources and physical structures that support an activity or system. Infrastructure that a city / regional engineer could design and maintain includes roads, sidewalks, bridges, bike paths, highways, and trails, etc. </a:t>
            </a:r>
            <a:endParaRPr sz="1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e2c0e45411_0_6: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a:p>
        </p:txBody>
      </p:sp>
      <p:sp>
        <p:nvSpPr>
          <p:cNvPr id="175" name="Google Shape;175;ge2c0e45411_0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6" name="Google Shape;176;ge2c0e45411_0_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i="1" lang="en-US" sz="1400">
                <a:solidFill>
                  <a:schemeClr val="dk1"/>
                </a:solidFill>
              </a:rPr>
              <a:t>Speaking notes: </a:t>
            </a:r>
            <a:endParaRPr sz="1400">
              <a:solidFill>
                <a:schemeClr val="dk1"/>
              </a:solidFill>
            </a:endParaRPr>
          </a:p>
          <a:p>
            <a:pPr indent="0" lvl="0" marL="0" rtl="0" algn="l">
              <a:spcBef>
                <a:spcPts val="0"/>
              </a:spcBef>
              <a:spcAft>
                <a:spcPts val="0"/>
              </a:spcAft>
              <a:buNone/>
            </a:pPr>
            <a:r>
              <a:rPr lang="en-US" sz="1400"/>
              <a:t>Planners and engineers have specialized knowledge of how various pieces of a community can fit together and what they look like, but every community and neighborhood is different! The local community should be guiding the decisions that the planners and engineers make...because they (you!) know their community the best. You and your community can get involved in these </a:t>
            </a:r>
            <a:r>
              <a:rPr lang="en-US" sz="1400"/>
              <a:t>decisions</a:t>
            </a:r>
            <a:r>
              <a:rPr lang="en-US" sz="1400"/>
              <a:t> by attending public meetings, contacting public officials, or getting involved with a local group or organization that might already be involved!</a:t>
            </a:r>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2: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a:p>
        </p:txBody>
      </p:sp>
      <p:sp>
        <p:nvSpPr>
          <p:cNvPr id="187" name="Google Shape;187;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8" name="Google Shape;188;p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i="1" lang="en-US" sz="1400">
                <a:solidFill>
                  <a:schemeClr val="dk1"/>
                </a:solidFill>
              </a:rPr>
              <a:t>Use the spacebar to activate the animation. </a:t>
            </a:r>
            <a:endParaRPr i="1" sz="1400">
              <a:solidFill>
                <a:schemeClr val="dk1"/>
              </a:solidFill>
            </a:endParaRPr>
          </a:p>
          <a:p>
            <a:pPr indent="0" lvl="0" marL="0" rtl="0" algn="l">
              <a:spcBef>
                <a:spcPts val="0"/>
              </a:spcBef>
              <a:spcAft>
                <a:spcPts val="0"/>
              </a:spcAft>
              <a:buClr>
                <a:schemeClr val="dk1"/>
              </a:buClr>
              <a:buSzPts val="1100"/>
              <a:buFont typeface="Arial"/>
              <a:buNone/>
            </a:pPr>
            <a:r>
              <a:t/>
            </a:r>
            <a:endParaRPr i="1" sz="1400">
              <a:solidFill>
                <a:schemeClr val="dk1"/>
              </a:solidFill>
            </a:endParaRPr>
          </a:p>
          <a:p>
            <a:pPr indent="0" lvl="0" marL="0" rtl="0" algn="l">
              <a:spcBef>
                <a:spcPts val="0"/>
              </a:spcBef>
              <a:spcAft>
                <a:spcPts val="0"/>
              </a:spcAft>
              <a:buClr>
                <a:schemeClr val="dk1"/>
              </a:buClr>
              <a:buSzPts val="1100"/>
              <a:buFont typeface="Arial"/>
              <a:buNone/>
            </a:pPr>
            <a:r>
              <a:rPr i="1" lang="en-US" sz="1400">
                <a:solidFill>
                  <a:schemeClr val="dk1"/>
                </a:solidFill>
              </a:rPr>
              <a:t>Speaking notes: </a:t>
            </a:r>
            <a:endParaRPr sz="1400">
              <a:solidFill>
                <a:schemeClr val="dk1"/>
              </a:solidFill>
            </a:endParaRPr>
          </a:p>
          <a:p>
            <a:pPr indent="0" lvl="0" marL="0" rtl="0" algn="l">
              <a:spcBef>
                <a:spcPts val="0"/>
              </a:spcBef>
              <a:spcAft>
                <a:spcPts val="0"/>
              </a:spcAft>
              <a:buNone/>
            </a:pPr>
            <a:r>
              <a:rPr lang="en-US" sz="1400"/>
              <a:t>Our neighborhoods are ecosystems -- planners and engineers work together to help fit the pieces of a city, town, or neighborhood together. </a:t>
            </a:r>
            <a:endParaRPr sz="1400"/>
          </a:p>
          <a:p>
            <a:pPr indent="0" lvl="0" marL="0" rtl="0" algn="l">
              <a:spcBef>
                <a:spcPts val="0"/>
              </a:spcBef>
              <a:spcAft>
                <a:spcPts val="0"/>
              </a:spcAft>
              <a:buNone/>
            </a:pPr>
            <a:r>
              <a:rPr lang="en-US" sz="1400"/>
              <a:t>What are the pieces of our community?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i="1" lang="en-US" sz="1400"/>
              <a:t>Discuss “system” of a city or town </a:t>
            </a:r>
            <a:r>
              <a:rPr i="1" lang="en-US" sz="1400"/>
              <a:t>and how these pieces are in-relationship to each other: </a:t>
            </a:r>
            <a:endParaRPr i="1" sz="1400"/>
          </a:p>
          <a:p>
            <a:pPr indent="0" lvl="0" marL="0" rtl="0" algn="l">
              <a:spcBef>
                <a:spcPts val="0"/>
              </a:spcBef>
              <a:spcAft>
                <a:spcPts val="0"/>
              </a:spcAft>
              <a:buNone/>
            </a:pPr>
            <a:r>
              <a:rPr lang="en-US" sz="1400"/>
              <a:t>A</a:t>
            </a:r>
            <a:r>
              <a:rPr lang="en-US" sz="1400"/>
              <a:t> city/town is made up of neighborhoods. Each neighborhood is made up many pieces - such as streets, parks, schools, homes, and other places. How each of these pieces of a community are placed and connected can either help us make decisions that foster our physical health, social connection, and mental wellness. OR they can actually make those decisions a lot harder. </a:t>
            </a:r>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ddd4c1e46e_0_63: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a:p>
        </p:txBody>
      </p:sp>
      <p:sp>
        <p:nvSpPr>
          <p:cNvPr id="197" name="Google Shape;197;gddd4c1e46e_0_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8" name="Google Shape;198;gddd4c1e46e_0_6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i="1" lang="en-US" sz="1400"/>
              <a:t>Speaking notes: </a:t>
            </a:r>
            <a:endParaRPr i="1" sz="1400"/>
          </a:p>
          <a:p>
            <a:pPr indent="0" lvl="0" marL="0" rtl="0" algn="l">
              <a:spcBef>
                <a:spcPts val="0"/>
              </a:spcBef>
              <a:spcAft>
                <a:spcPts val="0"/>
              </a:spcAft>
              <a:buNone/>
            </a:pPr>
            <a:r>
              <a:rPr lang="en-US" sz="1400"/>
              <a:t>We said that City or Regional Planners are professionals whose job it is to determine the </a:t>
            </a:r>
            <a:r>
              <a:rPr i="1" lang="en-US" sz="1400"/>
              <a:t>best </a:t>
            </a:r>
            <a:r>
              <a:rPr lang="en-US" sz="1400"/>
              <a:t>way to use a city or town’s land and resources.</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US" sz="1400"/>
              <a:t>Take a moment to jot down your thoughts to these questions on a piece of paper. </a:t>
            </a:r>
            <a:endParaRPr sz="1400"/>
          </a:p>
          <a:p>
            <a:pPr indent="-317500" lvl="0" marL="457200" rtl="0" algn="l">
              <a:spcBef>
                <a:spcPts val="0"/>
              </a:spcBef>
              <a:spcAft>
                <a:spcPts val="0"/>
              </a:spcAft>
              <a:buSzPts val="1400"/>
              <a:buChar char="●"/>
            </a:pPr>
            <a:r>
              <a:rPr lang="en-US" sz="1400"/>
              <a:t>What do you think “best” means? </a:t>
            </a:r>
            <a:endParaRPr sz="1400"/>
          </a:p>
          <a:p>
            <a:pPr indent="-317500" lvl="0" marL="457200" rtl="0" algn="l">
              <a:spcBef>
                <a:spcPts val="0"/>
              </a:spcBef>
              <a:spcAft>
                <a:spcPts val="0"/>
              </a:spcAft>
              <a:buSzPts val="1400"/>
              <a:buChar char="●"/>
            </a:pPr>
            <a:r>
              <a:rPr lang="en-US" sz="1400"/>
              <a:t>What do you like about your neighborhood? -- think about what makes your mind, </a:t>
            </a:r>
            <a:r>
              <a:rPr lang="en-US" sz="1400"/>
              <a:t>spirit</a:t>
            </a:r>
            <a:r>
              <a:rPr lang="en-US" sz="1400"/>
              <a:t>, and/or body feel good. </a:t>
            </a:r>
            <a:endParaRPr sz="1400"/>
          </a:p>
          <a:p>
            <a:pPr indent="-317500" lvl="0" marL="457200" rtl="0" algn="l">
              <a:spcBef>
                <a:spcPts val="0"/>
              </a:spcBef>
              <a:spcAft>
                <a:spcPts val="0"/>
              </a:spcAft>
              <a:buSzPts val="1400"/>
              <a:buChar char="●"/>
            </a:pPr>
            <a:r>
              <a:rPr lang="en-US" sz="1400"/>
              <a:t>What is something in your neighborhood that makes you feel safe?</a:t>
            </a:r>
            <a:endParaRPr sz="1400"/>
          </a:p>
          <a:p>
            <a:pPr indent="-317500" lvl="0" marL="457200" rtl="0" algn="l">
              <a:spcBef>
                <a:spcPts val="0"/>
              </a:spcBef>
              <a:spcAft>
                <a:spcPts val="0"/>
              </a:spcAft>
              <a:buSzPts val="1400"/>
              <a:buChar char="●"/>
            </a:pPr>
            <a:r>
              <a:rPr lang="en-US" sz="1400"/>
              <a:t>What do you dislike about your </a:t>
            </a:r>
            <a:r>
              <a:rPr lang="en-US" sz="1400"/>
              <a:t>neighborhood</a:t>
            </a:r>
            <a:r>
              <a:rPr lang="en-US" sz="1400"/>
              <a:t>?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i="1" lang="en-US" sz="1400"/>
              <a:t>Share out - using white board or another way to capture different students’ feedback.</a:t>
            </a:r>
            <a:endParaRPr i="1" sz="1400"/>
          </a:p>
          <a:p>
            <a:pPr indent="0" lvl="0" marL="0" rtl="0" algn="l">
              <a:spcBef>
                <a:spcPts val="0"/>
              </a:spcBef>
              <a:spcAft>
                <a:spcPts val="0"/>
              </a:spcAft>
              <a:buNone/>
            </a:pPr>
            <a:r>
              <a:t/>
            </a:r>
            <a:endParaRPr sz="1400"/>
          </a:p>
          <a:p>
            <a:pPr indent="0" lvl="0" marL="0" rtl="0" algn="l">
              <a:spcBef>
                <a:spcPts val="0"/>
              </a:spcBef>
              <a:spcAft>
                <a:spcPts val="0"/>
              </a:spcAft>
              <a:buNone/>
            </a:pPr>
            <a:r>
              <a:rPr lang="en-US" sz="1400"/>
              <a:t>See how we have common things that we like or make us feel safe, but we also like different things. It’s really important the community planners and engineers come from diverse backgrounds and engage with diverse community members to understand what everyone wants and needs</a:t>
            </a:r>
            <a:r>
              <a:rPr lang="en-US" sz="1400"/>
              <a:t>...</a:t>
            </a:r>
            <a:r>
              <a:rPr lang="en-US" sz="1400"/>
              <a:t>  and then find the things in common and get creative with community members. </a:t>
            </a:r>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0: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a:p>
        </p:txBody>
      </p:sp>
      <p:sp>
        <p:nvSpPr>
          <p:cNvPr id="205" name="Google Shape;205;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6" name="Google Shape;206;p1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i="1" lang="en-US" sz="1400"/>
              <a:t>Acknowledge how planning has </a:t>
            </a:r>
            <a:r>
              <a:rPr i="1" lang="en-US" sz="1400"/>
              <a:t>wronged</a:t>
            </a:r>
            <a:r>
              <a:rPr i="1" lang="en-US" sz="1400"/>
              <a:t> Black, Indigenous, and other communities of color. </a:t>
            </a:r>
            <a:r>
              <a:rPr i="1" lang="en-US" sz="1400">
                <a:solidFill>
                  <a:schemeClr val="dk1"/>
                </a:solidFill>
              </a:rPr>
              <a:t>Consider small group discussions, the consciousness your students have of racial and ethnic disparities, and how students of color in your classroom are supported in these difficult conversations. </a:t>
            </a:r>
            <a:endParaRPr i="1" sz="1400"/>
          </a:p>
          <a:p>
            <a:pPr indent="0" lvl="0" marL="0" rtl="0" algn="l">
              <a:spcBef>
                <a:spcPts val="0"/>
              </a:spcBef>
              <a:spcAft>
                <a:spcPts val="0"/>
              </a:spcAft>
              <a:buNone/>
            </a:pPr>
            <a:r>
              <a:t/>
            </a:r>
            <a:endParaRPr sz="1400"/>
          </a:p>
          <a:p>
            <a:pPr indent="0" lvl="0" marL="0" rtl="0" algn="l">
              <a:spcBef>
                <a:spcPts val="0"/>
              </a:spcBef>
              <a:spcAft>
                <a:spcPts val="0"/>
              </a:spcAft>
              <a:buNone/>
            </a:pPr>
            <a:r>
              <a:rPr i="1" lang="en-US" sz="1400">
                <a:solidFill>
                  <a:schemeClr val="dk1"/>
                </a:solidFill>
              </a:rPr>
              <a:t>Speaking notes: </a:t>
            </a:r>
            <a:endParaRPr sz="1400"/>
          </a:p>
          <a:p>
            <a:pPr indent="-317500" lvl="0" marL="457200" rtl="0" algn="l">
              <a:spcBef>
                <a:spcPts val="0"/>
              </a:spcBef>
              <a:spcAft>
                <a:spcPts val="0"/>
              </a:spcAft>
              <a:buSzPts val="1400"/>
              <a:buChar char="●"/>
            </a:pPr>
            <a:r>
              <a:rPr lang="en-US" sz="1400"/>
              <a:t>Because of our country’s history of racism, many communities were planned to keep Black, indigenous, and other people of color segregated from white people. </a:t>
            </a:r>
            <a:endParaRPr sz="1400"/>
          </a:p>
          <a:p>
            <a:pPr indent="-317500" lvl="0" marL="457200" rtl="0" algn="l">
              <a:spcBef>
                <a:spcPts val="0"/>
              </a:spcBef>
              <a:spcAft>
                <a:spcPts val="0"/>
              </a:spcAft>
              <a:buSzPts val="1400"/>
              <a:buChar char="●"/>
            </a:pPr>
            <a:r>
              <a:rPr lang="en-US" sz="1400"/>
              <a:t>This was done by planners and engineers, along with politicians and the public, by not allowing Black, indigenous, and other families of color to purchase homes in certain neighborhoods, by bulldozing homes of black and brown families to build train tracks and highways, keeping these families separated from other parts of a </a:t>
            </a:r>
            <a:r>
              <a:rPr lang="en-US" sz="1400"/>
              <a:t>community, including grocery stores, health clinics, and parks. Instead, many of these families were forced to live next to factories and polluted areas, which affected many people’s health outcomes for generations. This practice was called </a:t>
            </a:r>
            <a:r>
              <a:rPr i="1" lang="en-US" sz="1400"/>
              <a:t>red lining</a:t>
            </a:r>
            <a:r>
              <a:rPr lang="en-US" sz="1400"/>
              <a:t> - </a:t>
            </a:r>
            <a:r>
              <a:rPr lang="en-US" sz="1400">
                <a:solidFill>
                  <a:schemeClr val="dk1"/>
                </a:solidFill>
              </a:rPr>
              <a:t>the illegal, discriminatory practice of denying home loans to people based upon race. </a:t>
            </a:r>
            <a:endParaRPr sz="1400">
              <a:solidFill>
                <a:schemeClr val="dk1"/>
              </a:solidFill>
            </a:endParaRPr>
          </a:p>
          <a:p>
            <a:pPr indent="-317500" lvl="0" marL="457200" rtl="0" algn="l">
              <a:spcBef>
                <a:spcPts val="0"/>
              </a:spcBef>
              <a:spcAft>
                <a:spcPts val="0"/>
              </a:spcAft>
              <a:buSzPts val="1400"/>
              <a:buChar char="●"/>
            </a:pPr>
            <a:r>
              <a:rPr lang="en-US" sz="1400"/>
              <a:t>The harm that these policies and community planning efforts created is not okay. </a:t>
            </a:r>
            <a:endParaRPr sz="1400"/>
          </a:p>
          <a:p>
            <a:pPr indent="-317500" lvl="0" marL="457200" rtl="0" algn="l">
              <a:spcBef>
                <a:spcPts val="0"/>
              </a:spcBef>
              <a:spcAft>
                <a:spcPts val="0"/>
              </a:spcAft>
              <a:buSzPts val="1400"/>
              <a:buChar char="●"/>
            </a:pPr>
            <a:r>
              <a:rPr lang="en-US" sz="1400"/>
              <a:t>It’s important that we all help to shape our neighborhoods and voice what we need to live healthy lives. -- for ourselves and each other -- especially those who have been harmed the most. When we give feedback to our city planners/</a:t>
            </a:r>
            <a:r>
              <a:rPr lang="en-US" sz="1400"/>
              <a:t>engineers</a:t>
            </a:r>
            <a:r>
              <a:rPr lang="en-US" sz="1400"/>
              <a:t>, we want to make sure other people who haven’t been listened to are having </a:t>
            </a:r>
            <a:r>
              <a:rPr lang="en-US" sz="1400"/>
              <a:t>the chance to give their feedback and being listened to, too. That way, a planner or engineer can make the best decisions -- with our input! </a:t>
            </a:r>
            <a:endParaRPr sz="1400"/>
          </a:p>
          <a:p>
            <a:pPr indent="0" lvl="0" marL="0" rtl="0" algn="l">
              <a:spcBef>
                <a:spcPts val="0"/>
              </a:spcBef>
              <a:spcAft>
                <a:spcPts val="0"/>
              </a:spcAft>
              <a:buNone/>
            </a:pPr>
            <a:r>
              <a:t/>
            </a:r>
            <a:endParaRPr i="1" sz="1400"/>
          </a:p>
          <a:p>
            <a:pPr indent="0" lvl="0" marL="0" rtl="0" algn="l">
              <a:spcBef>
                <a:spcPts val="0"/>
              </a:spcBef>
              <a:spcAft>
                <a:spcPts val="0"/>
              </a:spcAft>
              <a:buNone/>
            </a:pPr>
            <a:r>
              <a:rPr lang="en-US" sz="1400"/>
              <a:t>One additional way we can </a:t>
            </a:r>
            <a:r>
              <a:rPr lang="en-US" sz="1400"/>
              <a:t>ground</a:t>
            </a:r>
            <a:r>
              <a:rPr lang="en-US" sz="1400"/>
              <a:t> ourselves and remind </a:t>
            </a:r>
            <a:r>
              <a:rPr lang="en-US" sz="1400"/>
              <a:t>ourselves</a:t>
            </a:r>
            <a:r>
              <a:rPr lang="en-US" sz="1400"/>
              <a:t> of injustice so that we can do better is to say and honor a Land Acknowledgement. An Indigenous land acknowledgements a formal statement that recognizes and respects Indigenous Peoples as traditional stewards of the land we are working, playing, </a:t>
            </a:r>
            <a:r>
              <a:rPr lang="en-US" sz="1400"/>
              <a:t>studying</a:t>
            </a:r>
            <a:r>
              <a:rPr lang="en-US" sz="1400"/>
              <a:t> and more on. It also respects the enduring relationship that exists between Indigenous Peoples and their traditional territories. </a:t>
            </a:r>
            <a:endParaRPr sz="1400"/>
          </a:p>
          <a:p>
            <a:pPr indent="0" lvl="0" marL="0" rtl="0" algn="l">
              <a:spcBef>
                <a:spcPts val="0"/>
              </a:spcBef>
              <a:spcAft>
                <a:spcPts val="0"/>
              </a:spcAft>
              <a:buNone/>
            </a:pPr>
            <a:r>
              <a:t/>
            </a:r>
            <a:endParaRPr sz="1400">
              <a:highlight>
                <a:srgbClr val="FFFF00"/>
              </a:highlight>
            </a:endParaRPr>
          </a:p>
          <a:p>
            <a:pPr indent="0" lvl="0" marL="0" rtl="0" algn="l">
              <a:spcBef>
                <a:spcPts val="0"/>
              </a:spcBef>
              <a:spcAft>
                <a:spcPts val="0"/>
              </a:spcAft>
              <a:buNone/>
            </a:pPr>
            <a:r>
              <a:rPr lang="en-US" sz="1400">
                <a:highlight>
                  <a:srgbClr val="FFFF00"/>
                </a:highlight>
              </a:rPr>
              <a:t>[INSERT ECWRPC LAND ACKNOWLEDGEMENT if </a:t>
            </a:r>
            <a:r>
              <a:rPr lang="en-US" sz="1400">
                <a:highlight>
                  <a:srgbClr val="FFFF00"/>
                </a:highlight>
              </a:rPr>
              <a:t>available]</a:t>
            </a:r>
            <a:endParaRPr sz="1400">
              <a:highlight>
                <a:srgbClr val="FFFF00"/>
              </a:highlight>
            </a:endParaRPr>
          </a:p>
          <a:p>
            <a:pPr indent="0" lvl="0" marL="0" rtl="0" algn="l">
              <a:spcBef>
                <a:spcPts val="0"/>
              </a:spcBef>
              <a:spcAft>
                <a:spcPts val="0"/>
              </a:spcAft>
              <a:buNone/>
            </a:pPr>
            <a:r>
              <a:t/>
            </a:r>
            <a:endParaRPr i="1" sz="1400"/>
          </a:p>
          <a:p>
            <a:pPr indent="0" lvl="0" marL="0" rtl="0" algn="l">
              <a:spcBef>
                <a:spcPts val="0"/>
              </a:spcBef>
              <a:spcAft>
                <a:spcPts val="0"/>
              </a:spcAft>
              <a:buNone/>
            </a:pPr>
            <a:r>
              <a:rPr i="1" lang="en-US" sz="1400"/>
              <a:t>Resources for land acknowledgements: </a:t>
            </a:r>
            <a:endParaRPr i="1" sz="1400"/>
          </a:p>
          <a:p>
            <a:pPr indent="-317500" lvl="0" marL="457200" rtl="0" algn="l">
              <a:spcBef>
                <a:spcPts val="0"/>
              </a:spcBef>
              <a:spcAft>
                <a:spcPts val="0"/>
              </a:spcAft>
              <a:buSzPts val="1400"/>
              <a:buChar char="●"/>
            </a:pPr>
            <a:r>
              <a:rPr i="1" lang="en-US" sz="1400"/>
              <a:t>Native Governance Center - A Guide to Indigenous Land Acknowledgement </a:t>
            </a:r>
            <a:r>
              <a:rPr i="1" lang="en-US" sz="1400" u="sng">
                <a:solidFill>
                  <a:schemeClr val="hlink"/>
                </a:solidFill>
                <a:hlinkClick r:id="rId2"/>
              </a:rPr>
              <a:t>https://nativegov.org/a-guide-to-indigenous-land-acknowledgment/</a:t>
            </a:r>
            <a:r>
              <a:rPr i="1" lang="en-US" sz="1400"/>
              <a:t> </a:t>
            </a:r>
            <a:endParaRPr i="1" sz="1400"/>
          </a:p>
          <a:p>
            <a:pPr indent="-317500" lvl="0" marL="457200" rtl="0" algn="l">
              <a:spcBef>
                <a:spcPts val="0"/>
              </a:spcBef>
              <a:spcAft>
                <a:spcPts val="0"/>
              </a:spcAft>
              <a:buSzPts val="1400"/>
              <a:buChar char="●"/>
            </a:pPr>
            <a:r>
              <a:rPr i="1" lang="en-US" sz="1400"/>
              <a:t>University of Wisconsin - </a:t>
            </a:r>
            <a:r>
              <a:rPr i="1" lang="en-US" sz="1400"/>
              <a:t>Milwaukee land acknowledgement</a:t>
            </a:r>
            <a:r>
              <a:rPr i="1" lang="en-US" sz="1400"/>
              <a:t> </a:t>
            </a:r>
            <a:r>
              <a:rPr i="1" lang="en-US" sz="1400" u="sng">
                <a:solidFill>
                  <a:schemeClr val="hlink"/>
                </a:solidFill>
                <a:hlinkClick r:id="rId3"/>
              </a:rPr>
              <a:t>https://uwm.edu/eqi/about/land-acknowledgement/</a:t>
            </a:r>
            <a:r>
              <a:rPr i="1" lang="en-US" sz="1400"/>
              <a:t> </a:t>
            </a:r>
            <a:endParaRPr i="1" sz="1400"/>
          </a:p>
          <a:p>
            <a:pPr indent="-317500" lvl="0" marL="457200" rtl="0" algn="l">
              <a:spcBef>
                <a:spcPts val="0"/>
              </a:spcBef>
              <a:spcAft>
                <a:spcPts val="0"/>
              </a:spcAft>
              <a:buSzPts val="1400"/>
              <a:buChar char="●"/>
            </a:pPr>
            <a:r>
              <a:rPr i="1" lang="en-US" sz="1400"/>
              <a:t>University of Wisconsin - Madison land </a:t>
            </a:r>
            <a:r>
              <a:rPr i="1" lang="en-US" sz="1400"/>
              <a:t>acknowledgement</a:t>
            </a:r>
            <a:r>
              <a:rPr i="1" lang="en-US" sz="1400"/>
              <a:t> </a:t>
            </a:r>
            <a:r>
              <a:rPr i="1" lang="en-US" sz="1400" u="sng">
                <a:solidFill>
                  <a:schemeClr val="hlink"/>
                </a:solidFill>
                <a:hlinkClick r:id="rId4"/>
              </a:rPr>
              <a:t>https://prc.wisc.edu/home/land-acknowledgement/</a:t>
            </a:r>
            <a:endParaRPr i="1" sz="1400"/>
          </a:p>
          <a:p>
            <a:pPr indent="-317500" lvl="0" marL="457200" rtl="0" algn="l">
              <a:spcBef>
                <a:spcPts val="0"/>
              </a:spcBef>
              <a:spcAft>
                <a:spcPts val="0"/>
              </a:spcAft>
              <a:buSzPts val="1400"/>
              <a:buChar char="●"/>
            </a:pPr>
            <a:r>
              <a:rPr i="1" lang="en-US" sz="1400"/>
              <a:t>Wisconsin First Nations FAQ </a:t>
            </a:r>
            <a:r>
              <a:rPr i="1" lang="en-US" sz="1400" u="sng">
                <a:solidFill>
                  <a:schemeClr val="hlink"/>
                </a:solidFill>
                <a:hlinkClick r:id="rId5"/>
              </a:rPr>
              <a:t>https://wisconsinfirstnations.org/frequently-asked-questions/</a:t>
            </a:r>
            <a:r>
              <a:rPr b="1" i="1" lang="en-US" sz="1400"/>
              <a:t> </a:t>
            </a:r>
            <a:endParaRPr b="1" i="1" sz="1400"/>
          </a:p>
          <a:p>
            <a:pPr indent="0" lvl="0" marL="0" rtl="0" algn="l">
              <a:spcBef>
                <a:spcPts val="0"/>
              </a:spcBef>
              <a:spcAft>
                <a:spcPts val="0"/>
              </a:spcAft>
              <a:buNone/>
            </a:pPr>
            <a:r>
              <a:t/>
            </a:r>
            <a:endParaRPr i="1"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8: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a:p>
        </p:txBody>
      </p:sp>
      <p:sp>
        <p:nvSpPr>
          <p:cNvPr id="213" name="Google Shape;213;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4" name="Google Shape;214;p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i="1" lang="en-US" sz="1400">
                <a:solidFill>
                  <a:schemeClr val="dk1"/>
                </a:solidFill>
              </a:rPr>
              <a:t>Speaking notes: </a:t>
            </a:r>
            <a:endParaRPr i="1" sz="1400">
              <a:solidFill>
                <a:schemeClr val="dk1"/>
              </a:solidFill>
            </a:endParaRPr>
          </a:p>
          <a:p>
            <a:pPr indent="0" lvl="0" marL="0" rtl="0" algn="l">
              <a:spcBef>
                <a:spcPts val="0"/>
              </a:spcBef>
              <a:spcAft>
                <a:spcPts val="0"/>
              </a:spcAft>
              <a:buSzPts val="1100"/>
              <a:buNone/>
            </a:pPr>
            <a:r>
              <a:rPr lang="en-US" sz="1400">
                <a:solidFill>
                  <a:schemeClr val="dk1"/>
                </a:solidFill>
              </a:rPr>
              <a:t>Planning, designing, and engineering transportation is a really important piece of our communities -- especially active transportation planning.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317500" lvl="0" marL="457200" rtl="0" algn="l">
              <a:spcBef>
                <a:spcPts val="0"/>
              </a:spcBef>
              <a:spcAft>
                <a:spcPts val="0"/>
              </a:spcAft>
              <a:buSzPts val="1400"/>
              <a:buChar char="●"/>
            </a:pPr>
            <a:r>
              <a:rPr lang="en-US" sz="1400"/>
              <a:t>Active transportation includes ways of getting around that are healthy and active such as walking and biking, or activity rolling using skateboards, scooters, etc. that are human-powered.  </a:t>
            </a:r>
            <a:endParaRPr sz="1400"/>
          </a:p>
          <a:p>
            <a:pPr indent="-317500" lvl="0" marL="457200" rtl="0" algn="l">
              <a:spcBef>
                <a:spcPts val="0"/>
              </a:spcBef>
              <a:spcAft>
                <a:spcPts val="0"/>
              </a:spcAft>
              <a:buSzPts val="1400"/>
              <a:buChar char="●"/>
            </a:pPr>
            <a:r>
              <a:rPr lang="en-US" sz="1400"/>
              <a:t>Active transportation planning is one way to support community members in living healthy lives - with opportunities to socialize with others, build community, and be active. </a:t>
            </a:r>
            <a:endParaRPr sz="1400"/>
          </a:p>
          <a:p>
            <a:pPr indent="-317500" lvl="0" marL="457200" rtl="0" algn="l">
              <a:spcBef>
                <a:spcPts val="0"/>
              </a:spcBef>
              <a:spcAft>
                <a:spcPts val="0"/>
              </a:spcAft>
              <a:buSzPts val="1400"/>
              <a:buChar char="●"/>
            </a:pPr>
            <a:r>
              <a:rPr lang="en-US" sz="1400"/>
              <a:t>As we discussed, city planners, engineers, and community members work together to decide how the pieces of their neighborhoods fit together. </a:t>
            </a:r>
            <a:r>
              <a:rPr b="1" lang="en-US" sz="1400"/>
              <a:t>What “pieces” of a community do you think make a place walkable or bikeable?</a:t>
            </a:r>
            <a:endParaRPr b="1" sz="1400"/>
          </a:p>
          <a:p>
            <a:pPr indent="0" lvl="0" marL="0" rtl="0" algn="l">
              <a:spcBef>
                <a:spcPts val="0"/>
              </a:spcBef>
              <a:spcAft>
                <a:spcPts val="0"/>
              </a:spcAft>
              <a:buNone/>
            </a:pPr>
            <a:r>
              <a:t/>
            </a:r>
            <a:endParaRPr sz="1400"/>
          </a:p>
          <a:p>
            <a:pPr indent="0" lvl="0" marL="0" rtl="0" algn="l">
              <a:spcBef>
                <a:spcPts val="0"/>
              </a:spcBef>
              <a:spcAft>
                <a:spcPts val="0"/>
              </a:spcAft>
              <a:buNone/>
            </a:pPr>
            <a:r>
              <a:t/>
            </a:r>
            <a:endParaRPr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e26f8c2f71_0_26: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a:p>
        </p:txBody>
      </p:sp>
      <p:sp>
        <p:nvSpPr>
          <p:cNvPr id="225" name="Google Shape;225;ge26f8c2f71_0_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6" name="Google Shape;226;ge26f8c2f71_0_2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i="1" lang="en-US" sz="1400">
                <a:solidFill>
                  <a:schemeClr val="dk1"/>
                </a:solidFill>
              </a:rPr>
              <a:t>Reference the items that students may have listed under walkability and bikeability. </a:t>
            </a:r>
            <a:endParaRPr i="1" sz="1400">
              <a:solidFill>
                <a:schemeClr val="dk1"/>
              </a:solidFill>
            </a:endParaRPr>
          </a:p>
          <a:p>
            <a:pPr indent="0" lvl="0" marL="0" rtl="0" algn="l">
              <a:spcBef>
                <a:spcPts val="0"/>
              </a:spcBef>
              <a:spcAft>
                <a:spcPts val="0"/>
              </a:spcAft>
              <a:buSzPts val="1100"/>
              <a:buNone/>
            </a:pPr>
            <a:r>
              <a:t/>
            </a:r>
            <a:endParaRPr i="1" sz="1400">
              <a:solidFill>
                <a:schemeClr val="dk1"/>
              </a:solidFill>
            </a:endParaRPr>
          </a:p>
          <a:p>
            <a:pPr indent="0" lvl="0" marL="0" rtl="0" algn="l">
              <a:spcBef>
                <a:spcPts val="0"/>
              </a:spcBef>
              <a:spcAft>
                <a:spcPts val="0"/>
              </a:spcAft>
              <a:buClr>
                <a:schemeClr val="dk1"/>
              </a:buClr>
              <a:buSzPts val="1100"/>
              <a:buFont typeface="Arial"/>
              <a:buNone/>
            </a:pPr>
            <a:r>
              <a:rPr i="1" lang="en-US" sz="1400">
                <a:solidFill>
                  <a:schemeClr val="dk1"/>
                </a:solidFill>
              </a:rPr>
              <a:t>Speaking notes: </a:t>
            </a:r>
            <a:endParaRPr sz="1400"/>
          </a:p>
          <a:p>
            <a:pPr indent="0" lvl="0" marL="0" rtl="0" algn="l">
              <a:spcBef>
                <a:spcPts val="0"/>
              </a:spcBef>
              <a:spcAft>
                <a:spcPts val="0"/>
              </a:spcAft>
              <a:buNone/>
            </a:pPr>
            <a:r>
              <a:rPr lang="en-US" sz="1400"/>
              <a:t>Infrastructure can be defined as the resources and physical structures that support an activity or system. Active transportation infrastructure, therefore, are the physical structures that support biking and walking.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US" sz="1400"/>
              <a:t>Active transportation infrastructure can support:</a:t>
            </a:r>
            <a:endParaRPr sz="1400"/>
          </a:p>
          <a:p>
            <a:pPr indent="-317500" lvl="0" marL="457200" rtl="0" algn="l">
              <a:spcBef>
                <a:spcPts val="0"/>
              </a:spcBef>
              <a:spcAft>
                <a:spcPts val="0"/>
              </a:spcAft>
              <a:buSzPts val="1400"/>
              <a:buAutoNum type="arabicPeriod"/>
            </a:pPr>
            <a:r>
              <a:rPr lang="en-US" sz="1400"/>
              <a:t>travel </a:t>
            </a:r>
            <a:r>
              <a:rPr i="1" lang="en-US" sz="1400"/>
              <a:t>along </a:t>
            </a:r>
            <a:r>
              <a:rPr lang="en-US" sz="1400"/>
              <a:t>a roadway or route </a:t>
            </a:r>
            <a:endParaRPr sz="1400"/>
          </a:p>
          <a:p>
            <a:pPr indent="-317500" lvl="1" marL="914400" rtl="0" algn="l">
              <a:spcBef>
                <a:spcPts val="0"/>
              </a:spcBef>
              <a:spcAft>
                <a:spcPts val="0"/>
              </a:spcAft>
              <a:buSzPts val="1400"/>
              <a:buAutoNum type="alphaLcPeriod"/>
            </a:pPr>
            <a:r>
              <a:rPr lang="en-US" sz="1400"/>
              <a:t>sidewalks</a:t>
            </a:r>
            <a:endParaRPr sz="1400"/>
          </a:p>
          <a:p>
            <a:pPr indent="-317500" lvl="1" marL="914400" rtl="0" algn="l">
              <a:spcBef>
                <a:spcPts val="0"/>
              </a:spcBef>
              <a:spcAft>
                <a:spcPts val="0"/>
              </a:spcAft>
              <a:buSzPts val="1400"/>
              <a:buAutoNum type="alphaLcPeriod"/>
            </a:pPr>
            <a:r>
              <a:rPr lang="en-US" sz="1400"/>
              <a:t>bike lanes</a:t>
            </a:r>
            <a:endParaRPr sz="1400"/>
          </a:p>
          <a:p>
            <a:pPr indent="-317500" lvl="1" marL="914400" rtl="0" algn="l">
              <a:spcBef>
                <a:spcPts val="0"/>
              </a:spcBef>
              <a:spcAft>
                <a:spcPts val="0"/>
              </a:spcAft>
              <a:buSzPts val="1400"/>
              <a:buAutoNum type="alphaLcPeriod"/>
            </a:pPr>
            <a:r>
              <a:rPr lang="en-US" sz="1400"/>
              <a:t>trails</a:t>
            </a:r>
            <a:endParaRPr sz="1400"/>
          </a:p>
          <a:p>
            <a:pPr indent="-317500" lvl="1" marL="914400" rtl="0" algn="l">
              <a:spcBef>
                <a:spcPts val="0"/>
              </a:spcBef>
              <a:spcAft>
                <a:spcPts val="0"/>
              </a:spcAft>
              <a:buSzPts val="1400"/>
              <a:buAutoNum type="alphaLcPeriod"/>
            </a:pPr>
            <a:r>
              <a:rPr lang="en-US" sz="1400"/>
              <a:t>traffic calming </a:t>
            </a:r>
            <a:endParaRPr sz="1400"/>
          </a:p>
          <a:p>
            <a:pPr indent="-317500" lvl="0" marL="457200" rtl="0" algn="l">
              <a:spcBef>
                <a:spcPts val="0"/>
              </a:spcBef>
              <a:spcAft>
                <a:spcPts val="0"/>
              </a:spcAft>
              <a:buSzPts val="1400"/>
              <a:buAutoNum type="arabicPeriod"/>
            </a:pPr>
            <a:r>
              <a:rPr lang="en-US" sz="1400"/>
              <a:t>travel to a specific destination or </a:t>
            </a:r>
            <a:r>
              <a:rPr i="1" lang="en-US" sz="1400"/>
              <a:t>across</a:t>
            </a:r>
            <a:r>
              <a:rPr lang="en-US" sz="1400"/>
              <a:t> a roadway</a:t>
            </a:r>
            <a:endParaRPr sz="1400"/>
          </a:p>
          <a:p>
            <a:pPr indent="-317500" lvl="1" marL="914400" rtl="0" algn="l">
              <a:spcBef>
                <a:spcPts val="0"/>
              </a:spcBef>
              <a:spcAft>
                <a:spcPts val="0"/>
              </a:spcAft>
              <a:buSzPts val="1400"/>
              <a:buAutoNum type="alphaLcPeriod"/>
            </a:pPr>
            <a:r>
              <a:rPr lang="en-US" sz="1400"/>
              <a:t>crosswalks</a:t>
            </a:r>
            <a:endParaRPr sz="1400"/>
          </a:p>
          <a:p>
            <a:pPr indent="-317500" lvl="1" marL="914400" rtl="0" algn="l">
              <a:spcBef>
                <a:spcPts val="0"/>
              </a:spcBef>
              <a:spcAft>
                <a:spcPts val="0"/>
              </a:spcAft>
              <a:buSzPts val="1400"/>
              <a:buAutoNum type="alphaLcPeriod"/>
            </a:pPr>
            <a:r>
              <a:rPr lang="en-US" sz="1400"/>
              <a:t>curb extensions</a:t>
            </a:r>
            <a:endParaRPr sz="1400"/>
          </a:p>
          <a:p>
            <a:pPr indent="-317500" lvl="1" marL="914400" rtl="0" algn="l">
              <a:spcBef>
                <a:spcPts val="0"/>
              </a:spcBef>
              <a:spcAft>
                <a:spcPts val="0"/>
              </a:spcAft>
              <a:buSzPts val="1400"/>
              <a:buAutoNum type="alphaLcPeriod"/>
            </a:pPr>
            <a:r>
              <a:rPr lang="en-US" sz="1400"/>
              <a:t>dedicated bike or pedestrian signals</a:t>
            </a:r>
            <a:endParaRPr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e2c0e45411_0_35: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a:p>
        </p:txBody>
      </p:sp>
      <p:sp>
        <p:nvSpPr>
          <p:cNvPr id="234" name="Google Shape;234;ge2c0e45411_0_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5" name="Google Shape;235;ge2c0e45411_0_3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i="1" lang="en-US" sz="1400">
                <a:solidFill>
                  <a:schemeClr val="dk1"/>
                </a:solidFill>
              </a:rPr>
              <a:t>Speaking notes: </a:t>
            </a:r>
            <a:endParaRPr sz="1400">
              <a:solidFill>
                <a:schemeClr val="dk1"/>
              </a:solidFill>
            </a:endParaRPr>
          </a:p>
          <a:p>
            <a:pPr indent="-317500" lvl="0" marL="457200" rtl="0" algn="l">
              <a:spcBef>
                <a:spcPts val="0"/>
              </a:spcBef>
              <a:spcAft>
                <a:spcPts val="0"/>
              </a:spcAft>
              <a:buClr>
                <a:schemeClr val="dk1"/>
              </a:buClr>
              <a:buSzPts val="1400"/>
              <a:buChar char="●"/>
            </a:pPr>
            <a:r>
              <a:rPr lang="en-US" sz="1400">
                <a:solidFill>
                  <a:schemeClr val="dk1"/>
                </a:solidFill>
              </a:rPr>
              <a:t>Sidewalks are designated places for people to walk, and for people to bike or skate depending on each town’s laws. </a:t>
            </a:r>
            <a:endParaRPr sz="1400">
              <a:solidFill>
                <a:schemeClr val="dk1"/>
              </a:solidFill>
            </a:endParaRPr>
          </a:p>
          <a:p>
            <a:pPr indent="-317500" lvl="0" marL="457200" rtl="0" algn="l">
              <a:spcBef>
                <a:spcPts val="0"/>
              </a:spcBef>
              <a:spcAft>
                <a:spcPts val="0"/>
              </a:spcAft>
              <a:buClr>
                <a:schemeClr val="dk1"/>
              </a:buClr>
              <a:buSzPts val="1400"/>
              <a:buChar char="●"/>
            </a:pPr>
            <a:r>
              <a:rPr lang="en-US" sz="1400">
                <a:solidFill>
                  <a:schemeClr val="dk1"/>
                </a:solidFill>
              </a:rPr>
              <a:t>Sidewalks</a:t>
            </a:r>
            <a:r>
              <a:rPr lang="en-US" sz="1400">
                <a:solidFill>
                  <a:schemeClr val="dk1"/>
                </a:solidFill>
              </a:rPr>
              <a:t> provide a safer space for people to walk or run as recreation or as a way to get to and from different places -- but separate from cars and trucks. They make it feel safer or easier to walk to the grocery store or school. </a:t>
            </a:r>
            <a:endParaRPr sz="1400">
              <a:solidFill>
                <a:schemeClr val="dk1"/>
              </a:solidFill>
            </a:endParaRPr>
          </a:p>
          <a:p>
            <a:pPr indent="-317500" lvl="0" marL="457200" rtl="0" algn="l">
              <a:spcBef>
                <a:spcPts val="0"/>
              </a:spcBef>
              <a:spcAft>
                <a:spcPts val="0"/>
              </a:spcAft>
              <a:buClr>
                <a:schemeClr val="dk1"/>
              </a:buClr>
              <a:buSzPts val="1400"/>
              <a:buChar char="●"/>
            </a:pPr>
            <a:r>
              <a:rPr lang="en-US" sz="1400">
                <a:solidFill>
                  <a:schemeClr val="dk1"/>
                </a:solidFill>
              </a:rPr>
              <a:t>Sidewalks are also great places for people to connect, enjoy local shops or the neighborhood by sitting at a table or a bench. </a:t>
            </a:r>
            <a:endParaRPr sz="1400">
              <a:solidFill>
                <a:schemeClr val="dk1"/>
              </a:solidFill>
            </a:endParaRPr>
          </a:p>
          <a:p>
            <a:pPr indent="0" lvl="0" marL="0" rtl="0" algn="l">
              <a:spcBef>
                <a:spcPts val="0"/>
              </a:spcBef>
              <a:spcAft>
                <a:spcPts val="0"/>
              </a:spcAft>
              <a:buClr>
                <a:schemeClr val="dk1"/>
              </a:buClr>
              <a:buFont typeface="Arial"/>
              <a:buNone/>
            </a:pPr>
            <a:r>
              <a:t/>
            </a:r>
            <a:endParaRPr sz="1400">
              <a:solidFill>
                <a:schemeClr val="dk1"/>
              </a:solidFill>
            </a:endParaRPr>
          </a:p>
          <a:p>
            <a:pPr indent="0" lvl="0" marL="0" rtl="0" algn="l">
              <a:spcBef>
                <a:spcPts val="0"/>
              </a:spcBef>
              <a:spcAft>
                <a:spcPts val="0"/>
              </a:spcAft>
              <a:buClr>
                <a:schemeClr val="dk1"/>
              </a:buClr>
              <a:buFont typeface="Arial"/>
              <a:buNone/>
            </a:pPr>
            <a:r>
              <a:rPr i="1" lang="en-US" sz="1400">
                <a:solidFill>
                  <a:schemeClr val="dk1"/>
                </a:solidFill>
              </a:rPr>
              <a:t>Photo reference: </a:t>
            </a:r>
            <a:r>
              <a:rPr i="1" lang="en-US" sz="1400">
                <a:solidFill>
                  <a:schemeClr val="dk1"/>
                </a:solidFill>
              </a:rPr>
              <a:t>Taken from Alta ECW Wayfinding project (2017-165)</a:t>
            </a:r>
            <a:endParaRPr i="1" sz="1400">
              <a:solidFill>
                <a:schemeClr val="dk1"/>
              </a:solidFill>
            </a:endParaRPr>
          </a:p>
          <a:p>
            <a:pPr indent="0" lvl="0" marL="0" rtl="0" algn="l">
              <a:spcBef>
                <a:spcPts val="0"/>
              </a:spcBef>
              <a:spcAft>
                <a:spcPts val="0"/>
              </a:spcAft>
              <a:buNone/>
            </a:pPr>
            <a:r>
              <a:t/>
            </a:r>
            <a:endParaRPr sz="1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e2c0e45411_0_56: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a:p>
        </p:txBody>
      </p:sp>
      <p:sp>
        <p:nvSpPr>
          <p:cNvPr id="245" name="Google Shape;245;ge2c0e45411_0_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6" name="Google Shape;246;ge2c0e45411_0_5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i="1" lang="en-US" sz="1400">
                <a:solidFill>
                  <a:schemeClr val="dk1"/>
                </a:solidFill>
              </a:rPr>
              <a:t>Photo reference: </a:t>
            </a:r>
            <a:r>
              <a:rPr i="1" lang="en-US" sz="1400"/>
              <a:t>Taken from Project Radar PPT</a:t>
            </a:r>
            <a:endParaRPr i="1" sz="1400"/>
          </a:p>
          <a:p>
            <a:pPr indent="0" lvl="0" marL="0" rtl="0" algn="l">
              <a:spcBef>
                <a:spcPts val="0"/>
              </a:spcBef>
              <a:spcAft>
                <a:spcPts val="0"/>
              </a:spcAft>
              <a:buNone/>
            </a:pPr>
            <a:r>
              <a:t/>
            </a:r>
            <a:endParaRPr i="1" sz="1400"/>
          </a:p>
          <a:p>
            <a:pPr indent="0" lvl="0" marL="0" rtl="0" algn="l">
              <a:spcBef>
                <a:spcPts val="0"/>
              </a:spcBef>
              <a:spcAft>
                <a:spcPts val="0"/>
              </a:spcAft>
              <a:buClr>
                <a:schemeClr val="dk1"/>
              </a:buClr>
              <a:buSzPts val="1100"/>
              <a:buFont typeface="Arial"/>
              <a:buNone/>
            </a:pPr>
            <a:r>
              <a:rPr i="1" lang="en-US" sz="1400">
                <a:solidFill>
                  <a:schemeClr val="dk1"/>
                </a:solidFill>
              </a:rPr>
              <a:t>Speaking notes: </a:t>
            </a:r>
            <a:endParaRPr sz="1400">
              <a:solidFill>
                <a:schemeClr val="dk1"/>
              </a:solidFill>
            </a:endParaRPr>
          </a:p>
          <a:p>
            <a:pPr indent="-317500" lvl="0" marL="457200" rtl="0" algn="l">
              <a:spcBef>
                <a:spcPts val="0"/>
              </a:spcBef>
              <a:spcAft>
                <a:spcPts val="0"/>
              </a:spcAft>
              <a:buClr>
                <a:schemeClr val="dk1"/>
              </a:buClr>
              <a:buSzPts val="1400"/>
              <a:buChar char="●"/>
            </a:pPr>
            <a:r>
              <a:rPr lang="en-US" sz="1400">
                <a:solidFill>
                  <a:schemeClr val="dk1"/>
                </a:solidFill>
              </a:rPr>
              <a:t>Crosswalks are painted markings that show where people should cross the street. Even if a crosswalk isn’t painted, every intersection is treated as a crosswalk--people walking across the street have the priority.</a:t>
            </a:r>
            <a:endParaRPr sz="1400">
              <a:solidFill>
                <a:schemeClr val="dk1"/>
              </a:solidFill>
            </a:endParaRPr>
          </a:p>
          <a:p>
            <a:pPr indent="-317500" lvl="0" marL="457200" rtl="0" algn="l">
              <a:spcBef>
                <a:spcPts val="0"/>
              </a:spcBef>
              <a:spcAft>
                <a:spcPts val="0"/>
              </a:spcAft>
              <a:buClr>
                <a:schemeClr val="dk1"/>
              </a:buClr>
              <a:buSzPts val="1400"/>
              <a:buChar char="●"/>
            </a:pPr>
            <a:r>
              <a:rPr lang="en-US" sz="1400">
                <a:solidFill>
                  <a:schemeClr val="dk1"/>
                </a:solidFill>
              </a:rPr>
              <a:t>Crosswalks make people crossing the street more visible to people driving. </a:t>
            </a:r>
            <a:endParaRPr sz="1400">
              <a:solidFill>
                <a:schemeClr val="dk1"/>
              </a:solidFill>
            </a:endParaRPr>
          </a:p>
          <a:p>
            <a:pPr indent="-317500" lvl="0" marL="457200" rtl="0" algn="l">
              <a:spcBef>
                <a:spcPts val="0"/>
              </a:spcBef>
              <a:spcAft>
                <a:spcPts val="0"/>
              </a:spcAft>
              <a:buClr>
                <a:schemeClr val="dk1"/>
              </a:buClr>
              <a:buSzPts val="1400"/>
              <a:buChar char="●"/>
            </a:pPr>
            <a:r>
              <a:rPr lang="en-US" sz="1400">
                <a:solidFill>
                  <a:schemeClr val="dk1"/>
                </a:solidFill>
              </a:rPr>
              <a:t>Curb cuts provide a small slope or ramp so that the sidewalk or trail is at the same level as the street where people need to cross. </a:t>
            </a:r>
            <a:endParaRPr sz="1400">
              <a:solidFill>
                <a:schemeClr val="dk1"/>
              </a:solidFill>
            </a:endParaRPr>
          </a:p>
          <a:p>
            <a:pPr indent="-317500" lvl="0" marL="457200" rtl="0" algn="l">
              <a:spcBef>
                <a:spcPts val="0"/>
              </a:spcBef>
              <a:spcAft>
                <a:spcPts val="0"/>
              </a:spcAft>
              <a:buClr>
                <a:schemeClr val="dk1"/>
              </a:buClr>
              <a:buSzPts val="1400"/>
              <a:buChar char="●"/>
            </a:pPr>
            <a:r>
              <a:rPr lang="en-US" sz="1400">
                <a:solidFill>
                  <a:schemeClr val="dk1"/>
                </a:solidFill>
              </a:rPr>
              <a:t>Curb cuts ensure that people of all ages and abilities can safely and comfortably cross the street. This can include people using wheelchairs and strollers. </a:t>
            </a:r>
            <a:endParaRPr sz="1400">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e2c0e45411_0_49: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a:p>
        </p:txBody>
      </p:sp>
      <p:sp>
        <p:nvSpPr>
          <p:cNvPr id="261" name="Google Shape;261;ge2c0e45411_0_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2" name="Google Shape;262;ge2c0e45411_0_4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i="1" lang="en-US" sz="1400">
                <a:solidFill>
                  <a:schemeClr val="dk1"/>
                </a:solidFill>
              </a:rPr>
              <a:t>Photo credits: Alta Planning + Design</a:t>
            </a:r>
            <a:endParaRPr i="1" sz="1400"/>
          </a:p>
          <a:p>
            <a:pPr indent="0" lvl="0" marL="0" rtl="0" algn="l">
              <a:spcBef>
                <a:spcPts val="0"/>
              </a:spcBef>
              <a:spcAft>
                <a:spcPts val="0"/>
              </a:spcAft>
              <a:buNone/>
            </a:pPr>
            <a:r>
              <a:t/>
            </a:r>
            <a:endParaRPr i="1" sz="1400"/>
          </a:p>
          <a:p>
            <a:pPr indent="0" lvl="0" marL="0" rtl="0" algn="l">
              <a:spcBef>
                <a:spcPts val="0"/>
              </a:spcBef>
              <a:spcAft>
                <a:spcPts val="0"/>
              </a:spcAft>
              <a:buNone/>
            </a:pPr>
            <a:r>
              <a:rPr i="1" lang="en-US" sz="1400">
                <a:solidFill>
                  <a:schemeClr val="dk1"/>
                </a:solidFill>
              </a:rPr>
              <a:t>Speaking notes: </a:t>
            </a:r>
            <a:endParaRPr sz="1400">
              <a:solidFill>
                <a:schemeClr val="dk1"/>
              </a:solidFill>
            </a:endParaRPr>
          </a:p>
          <a:p>
            <a:pPr indent="-317500" lvl="0" marL="457200" rtl="0" algn="l">
              <a:spcBef>
                <a:spcPts val="0"/>
              </a:spcBef>
              <a:spcAft>
                <a:spcPts val="0"/>
              </a:spcAft>
              <a:buClr>
                <a:schemeClr val="dk1"/>
              </a:buClr>
              <a:buSzPts val="1400"/>
              <a:buChar char="●"/>
            </a:pPr>
            <a:r>
              <a:rPr lang="en-US" sz="1400">
                <a:solidFill>
                  <a:schemeClr val="dk1"/>
                </a:solidFill>
              </a:rPr>
              <a:t>Curb extensions widen the curb or sidewalk at intersections or sometimes in the middle of the block where people would like to cross the street. </a:t>
            </a:r>
            <a:endParaRPr sz="1400">
              <a:solidFill>
                <a:schemeClr val="dk1"/>
              </a:solidFill>
            </a:endParaRPr>
          </a:p>
          <a:p>
            <a:pPr indent="-317500" lvl="0" marL="457200" rtl="0" algn="l">
              <a:spcBef>
                <a:spcPts val="0"/>
              </a:spcBef>
              <a:spcAft>
                <a:spcPts val="0"/>
              </a:spcAft>
              <a:buClr>
                <a:schemeClr val="dk1"/>
              </a:buClr>
              <a:buSzPts val="1400"/>
              <a:buChar char="●"/>
            </a:pPr>
            <a:r>
              <a:rPr lang="en-US" sz="1400">
                <a:solidFill>
                  <a:schemeClr val="dk1"/>
                </a:solidFill>
              </a:rPr>
              <a:t>Like speed humps, curb extensions are another form of traffic calming.</a:t>
            </a:r>
            <a:endParaRPr sz="1400">
              <a:solidFill>
                <a:schemeClr val="dk1"/>
              </a:solidFill>
            </a:endParaRPr>
          </a:p>
          <a:p>
            <a:pPr indent="-317500" lvl="0" marL="457200" rtl="0" algn="l">
              <a:spcBef>
                <a:spcPts val="0"/>
              </a:spcBef>
              <a:spcAft>
                <a:spcPts val="0"/>
              </a:spcAft>
              <a:buClr>
                <a:schemeClr val="dk1"/>
              </a:buClr>
              <a:buSzPts val="1400"/>
              <a:buChar char="●"/>
            </a:pPr>
            <a:r>
              <a:rPr lang="en-US" sz="1400">
                <a:solidFill>
                  <a:schemeClr val="dk1"/>
                </a:solidFill>
              </a:rPr>
              <a:t>Curb extensions aim to:</a:t>
            </a:r>
            <a:endParaRPr sz="1400">
              <a:solidFill>
                <a:schemeClr val="dk1"/>
              </a:solidFill>
            </a:endParaRPr>
          </a:p>
          <a:p>
            <a:pPr indent="-317500" lvl="1" marL="914400" rtl="0" algn="l">
              <a:spcBef>
                <a:spcPts val="0"/>
              </a:spcBef>
              <a:spcAft>
                <a:spcPts val="0"/>
              </a:spcAft>
              <a:buClr>
                <a:schemeClr val="dk1"/>
              </a:buClr>
              <a:buSzPts val="1400"/>
              <a:buChar char="○"/>
            </a:pPr>
            <a:r>
              <a:rPr lang="en-US" sz="1400">
                <a:solidFill>
                  <a:schemeClr val="dk1"/>
                </a:solidFill>
              </a:rPr>
              <a:t>slow drivers down</a:t>
            </a:r>
            <a:endParaRPr sz="1400">
              <a:solidFill>
                <a:schemeClr val="dk1"/>
              </a:solidFill>
            </a:endParaRPr>
          </a:p>
          <a:p>
            <a:pPr indent="-317500" lvl="1" marL="914400" rtl="0" algn="l">
              <a:spcBef>
                <a:spcPts val="0"/>
              </a:spcBef>
              <a:spcAft>
                <a:spcPts val="0"/>
              </a:spcAft>
              <a:buClr>
                <a:schemeClr val="dk1"/>
              </a:buClr>
              <a:buSzPts val="1400"/>
              <a:buChar char="○"/>
            </a:pPr>
            <a:r>
              <a:rPr lang="en-US" sz="1400">
                <a:solidFill>
                  <a:schemeClr val="dk1"/>
                </a:solidFill>
              </a:rPr>
              <a:t>make people crossing the street more visible to people driving</a:t>
            </a:r>
            <a:endParaRPr sz="1400">
              <a:solidFill>
                <a:schemeClr val="dk1"/>
              </a:solidFill>
            </a:endParaRPr>
          </a:p>
          <a:p>
            <a:pPr indent="-317500" lvl="1" marL="914400" rtl="0" algn="l">
              <a:spcBef>
                <a:spcPts val="0"/>
              </a:spcBef>
              <a:spcAft>
                <a:spcPts val="0"/>
              </a:spcAft>
              <a:buClr>
                <a:schemeClr val="dk1"/>
              </a:buClr>
              <a:buSzPts val="1400"/>
              <a:buChar char="○"/>
            </a:pPr>
            <a:r>
              <a:rPr lang="en-US" sz="1400">
                <a:solidFill>
                  <a:schemeClr val="dk1"/>
                </a:solidFill>
              </a:rPr>
              <a:t>shorten the distance that people have to walk to cross the street</a:t>
            </a:r>
            <a:endParaRPr sz="1400">
              <a:solidFill>
                <a:schemeClr val="dk1"/>
              </a:solidFill>
            </a:endParaRPr>
          </a:p>
          <a:p>
            <a:pPr indent="0" lvl="0" marL="0" rtl="0" algn="l">
              <a:spcBef>
                <a:spcPts val="0"/>
              </a:spcBef>
              <a:spcAft>
                <a:spcPts val="0"/>
              </a:spcAft>
              <a:buNone/>
            </a:pPr>
            <a:r>
              <a:rPr lang="en-US" sz="1400">
                <a:solidFill>
                  <a:schemeClr val="dk1"/>
                </a:solidFill>
              </a:rPr>
              <a:t>Curb extensions can also provide more space for plants and trees! </a:t>
            </a:r>
            <a:endParaRPr sz="140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3: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a:p>
        </p:txBody>
      </p:sp>
      <p:sp>
        <p:nvSpPr>
          <p:cNvPr id="95" name="Google Shape;95;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6" name="Google Shape;96;p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i="1" lang="en-US">
                <a:solidFill>
                  <a:schemeClr val="dk1"/>
                </a:solidFill>
              </a:rPr>
              <a:t>Slide for educator</a:t>
            </a:r>
            <a:endParaRPr i="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e2c0e45411_0_42: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a:p>
        </p:txBody>
      </p:sp>
      <p:sp>
        <p:nvSpPr>
          <p:cNvPr id="271" name="Google Shape;271;ge2c0e45411_0_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2" name="Google Shape;272;ge2c0e45411_0_4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i="1" lang="en-US" sz="1400">
                <a:solidFill>
                  <a:schemeClr val="dk1"/>
                </a:solidFill>
              </a:rPr>
              <a:t>Photo reference: Taken from Project Radar PPT</a:t>
            </a:r>
            <a:endParaRPr i="1" sz="1400">
              <a:solidFill>
                <a:schemeClr val="dk1"/>
              </a:solidFill>
            </a:endParaRPr>
          </a:p>
          <a:p>
            <a:pPr indent="0" lvl="0" marL="0" rtl="0" algn="l">
              <a:spcBef>
                <a:spcPts val="0"/>
              </a:spcBef>
              <a:spcAft>
                <a:spcPts val="0"/>
              </a:spcAft>
              <a:buClr>
                <a:schemeClr val="dk1"/>
              </a:buClr>
              <a:buFont typeface="Arial"/>
              <a:buNone/>
            </a:pPr>
            <a:r>
              <a:t/>
            </a:r>
            <a:endParaRPr i="1" sz="1400">
              <a:solidFill>
                <a:schemeClr val="dk1"/>
              </a:solidFill>
            </a:endParaRPr>
          </a:p>
          <a:p>
            <a:pPr indent="0" lvl="0" marL="0" rtl="0" algn="l">
              <a:spcBef>
                <a:spcPts val="0"/>
              </a:spcBef>
              <a:spcAft>
                <a:spcPts val="0"/>
              </a:spcAft>
              <a:buClr>
                <a:schemeClr val="dk1"/>
              </a:buClr>
              <a:buSzPts val="1100"/>
              <a:buFont typeface="Arial"/>
              <a:buNone/>
            </a:pPr>
            <a:r>
              <a:rPr i="1" lang="en-US" sz="1400">
                <a:solidFill>
                  <a:schemeClr val="dk1"/>
                </a:solidFill>
              </a:rPr>
              <a:t>Speaking notes: </a:t>
            </a:r>
            <a:endParaRPr sz="1400">
              <a:solidFill>
                <a:schemeClr val="dk1"/>
              </a:solidFill>
            </a:endParaRPr>
          </a:p>
          <a:p>
            <a:pPr indent="-317500" lvl="0" marL="457200" rtl="0" algn="l">
              <a:spcBef>
                <a:spcPts val="0"/>
              </a:spcBef>
              <a:spcAft>
                <a:spcPts val="0"/>
              </a:spcAft>
              <a:buClr>
                <a:schemeClr val="dk1"/>
              </a:buClr>
              <a:buSzPts val="1400"/>
              <a:buChar char="●"/>
            </a:pPr>
            <a:r>
              <a:rPr lang="en-US" sz="1400">
                <a:solidFill>
                  <a:schemeClr val="dk1"/>
                </a:solidFill>
              </a:rPr>
              <a:t>Bike lanes are designated places on the roadway for people to bike. There are different types of bike lanes, as shown above. Standard bike lanes utilize just 2 painted lines. Separated bike lanes are physically separated from car traffic. Buffered bike lanes are separated from car traffic with a couple of extra feet of painted striping.</a:t>
            </a:r>
            <a:endParaRPr sz="1400">
              <a:solidFill>
                <a:schemeClr val="dk1"/>
              </a:solidFill>
            </a:endParaRPr>
          </a:p>
          <a:p>
            <a:pPr indent="-317500" lvl="0" marL="457200" rtl="0" algn="l">
              <a:spcBef>
                <a:spcPts val="0"/>
              </a:spcBef>
              <a:spcAft>
                <a:spcPts val="0"/>
              </a:spcAft>
              <a:buClr>
                <a:schemeClr val="dk1"/>
              </a:buClr>
              <a:buSzPts val="1400"/>
              <a:buChar char="●"/>
            </a:pPr>
            <a:r>
              <a:rPr lang="en-US" sz="1400">
                <a:solidFill>
                  <a:schemeClr val="dk1"/>
                </a:solidFill>
              </a:rPr>
              <a:t>Bike lanes provide a safer space for people to bike for recreation or as a way to get to and from different places -- but separate from cars and trucks. </a:t>
            </a:r>
            <a:endParaRPr sz="14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e2c0e45411_0_99: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a:p>
        </p:txBody>
      </p:sp>
      <p:sp>
        <p:nvSpPr>
          <p:cNvPr id="281" name="Google Shape;281;ge2c0e45411_0_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2" name="Google Shape;282;ge2c0e45411_0_9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i="1" lang="en-US" sz="1400">
                <a:solidFill>
                  <a:schemeClr val="dk1"/>
                </a:solidFill>
              </a:rPr>
              <a:t>Photo reference: Taken from Alta ECW Wayfinding project (2017-165)</a:t>
            </a:r>
            <a:endParaRPr i="1" sz="1400">
              <a:solidFill>
                <a:schemeClr val="dk1"/>
              </a:solidFill>
            </a:endParaRPr>
          </a:p>
          <a:p>
            <a:pPr indent="0" lvl="0" marL="0" rtl="0" algn="l">
              <a:spcBef>
                <a:spcPts val="0"/>
              </a:spcBef>
              <a:spcAft>
                <a:spcPts val="0"/>
              </a:spcAft>
              <a:buClr>
                <a:schemeClr val="dk1"/>
              </a:buClr>
              <a:buSzPts val="1100"/>
              <a:buFont typeface="Arial"/>
              <a:buNone/>
            </a:pPr>
            <a:r>
              <a:t/>
            </a:r>
            <a:endParaRPr i="1" sz="1400">
              <a:solidFill>
                <a:schemeClr val="dk1"/>
              </a:solidFill>
            </a:endParaRPr>
          </a:p>
          <a:p>
            <a:pPr indent="0" lvl="0" marL="0" rtl="0" algn="l">
              <a:spcBef>
                <a:spcPts val="0"/>
              </a:spcBef>
              <a:spcAft>
                <a:spcPts val="0"/>
              </a:spcAft>
              <a:buClr>
                <a:schemeClr val="dk1"/>
              </a:buClr>
              <a:buSzPts val="1100"/>
              <a:buFont typeface="Arial"/>
              <a:buNone/>
            </a:pPr>
            <a:r>
              <a:rPr i="1" lang="en-US" sz="1400">
                <a:solidFill>
                  <a:schemeClr val="dk1"/>
                </a:solidFill>
              </a:rPr>
              <a:t>Speaking notes: </a:t>
            </a:r>
            <a:endParaRPr sz="1400">
              <a:solidFill>
                <a:schemeClr val="dk1"/>
              </a:solidFill>
            </a:endParaRPr>
          </a:p>
          <a:p>
            <a:pPr indent="-317500" lvl="0" marL="457200" rtl="0" algn="l">
              <a:spcBef>
                <a:spcPts val="0"/>
              </a:spcBef>
              <a:spcAft>
                <a:spcPts val="0"/>
              </a:spcAft>
              <a:buClr>
                <a:schemeClr val="dk1"/>
              </a:buClr>
              <a:buSzPts val="1400"/>
              <a:buChar char="●"/>
            </a:pPr>
            <a:r>
              <a:rPr lang="en-US" sz="1400">
                <a:solidFill>
                  <a:schemeClr val="dk1"/>
                </a:solidFill>
              </a:rPr>
              <a:t>Trails, also called multi-use paths, are designated places for people to bike, walk, or skate completely separated from the roadway. Trails can be next to the roadway, railroad tracks, or through parks in nature.  </a:t>
            </a:r>
            <a:endParaRPr sz="1400">
              <a:solidFill>
                <a:schemeClr val="dk1"/>
              </a:solidFill>
            </a:endParaRPr>
          </a:p>
          <a:p>
            <a:pPr indent="-317500" lvl="0" marL="457200" rtl="0" algn="l">
              <a:spcBef>
                <a:spcPts val="0"/>
              </a:spcBef>
              <a:spcAft>
                <a:spcPts val="0"/>
              </a:spcAft>
              <a:buClr>
                <a:schemeClr val="dk1"/>
              </a:buClr>
              <a:buSzPts val="1400"/>
              <a:buChar char="●"/>
            </a:pPr>
            <a:r>
              <a:rPr lang="en-US" sz="1400">
                <a:solidFill>
                  <a:schemeClr val="dk1"/>
                </a:solidFill>
              </a:rPr>
              <a:t>Trails are great places to safely and comfortably:</a:t>
            </a:r>
            <a:endParaRPr sz="1400">
              <a:solidFill>
                <a:schemeClr val="dk1"/>
              </a:solidFill>
            </a:endParaRPr>
          </a:p>
          <a:p>
            <a:pPr indent="-317500" lvl="1" marL="914400" rtl="0" algn="l">
              <a:spcBef>
                <a:spcPts val="0"/>
              </a:spcBef>
              <a:spcAft>
                <a:spcPts val="0"/>
              </a:spcAft>
              <a:buClr>
                <a:schemeClr val="dk1"/>
              </a:buClr>
              <a:buSzPts val="1400"/>
              <a:buChar char="○"/>
            </a:pPr>
            <a:r>
              <a:rPr lang="en-US" sz="1400">
                <a:solidFill>
                  <a:schemeClr val="dk1"/>
                </a:solidFill>
              </a:rPr>
              <a:t>be active </a:t>
            </a:r>
            <a:endParaRPr sz="1400">
              <a:solidFill>
                <a:schemeClr val="dk1"/>
              </a:solidFill>
            </a:endParaRPr>
          </a:p>
          <a:p>
            <a:pPr indent="-317500" lvl="1" marL="914400" rtl="0" algn="l">
              <a:spcBef>
                <a:spcPts val="0"/>
              </a:spcBef>
              <a:spcAft>
                <a:spcPts val="0"/>
              </a:spcAft>
              <a:buClr>
                <a:schemeClr val="dk1"/>
              </a:buClr>
              <a:buSzPts val="1400"/>
              <a:buChar char="○"/>
            </a:pPr>
            <a:r>
              <a:rPr lang="en-US" sz="1400">
                <a:solidFill>
                  <a:schemeClr val="dk1"/>
                </a:solidFill>
              </a:rPr>
              <a:t>enjoy nature </a:t>
            </a:r>
            <a:endParaRPr sz="1400">
              <a:solidFill>
                <a:schemeClr val="dk1"/>
              </a:solidFill>
            </a:endParaRPr>
          </a:p>
          <a:p>
            <a:pPr indent="-317500" lvl="1" marL="914400" rtl="0" algn="l">
              <a:spcBef>
                <a:spcPts val="0"/>
              </a:spcBef>
              <a:spcAft>
                <a:spcPts val="0"/>
              </a:spcAft>
              <a:buClr>
                <a:schemeClr val="dk1"/>
              </a:buClr>
              <a:buSzPts val="1400"/>
              <a:buChar char="○"/>
            </a:pPr>
            <a:r>
              <a:rPr lang="en-US" sz="1400">
                <a:solidFill>
                  <a:schemeClr val="dk1"/>
                </a:solidFill>
              </a:rPr>
              <a:t>travel to different places</a:t>
            </a:r>
            <a:endParaRPr sz="1400">
              <a:solidFill>
                <a:schemeClr val="dk1"/>
              </a:solidFill>
            </a:endParaRPr>
          </a:p>
          <a:p>
            <a:pPr indent="0" lvl="0" marL="0" rtl="0" algn="l">
              <a:spcBef>
                <a:spcPts val="0"/>
              </a:spcBef>
              <a:spcAft>
                <a:spcPts val="0"/>
              </a:spcAft>
              <a:buNone/>
            </a:pPr>
            <a:r>
              <a:t/>
            </a:r>
            <a:endParaRPr sz="14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e2c0e45411_0_63: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a:p>
        </p:txBody>
      </p:sp>
      <p:sp>
        <p:nvSpPr>
          <p:cNvPr id="291" name="Google Shape;291;ge2c0e45411_0_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2" name="Google Shape;292;ge2c0e45411_0_6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i="1" lang="en-US" sz="1400">
                <a:solidFill>
                  <a:schemeClr val="dk1"/>
                </a:solidFill>
              </a:rPr>
              <a:t>Photo credit</a:t>
            </a:r>
            <a:r>
              <a:rPr i="1" lang="en-US" sz="1400">
                <a:solidFill>
                  <a:schemeClr val="dk1"/>
                </a:solidFill>
              </a:rPr>
              <a:t>: Alta Planning + Design</a:t>
            </a:r>
            <a:endParaRPr i="1" sz="1400">
              <a:solidFill>
                <a:schemeClr val="dk1"/>
              </a:solidFill>
            </a:endParaRPr>
          </a:p>
          <a:p>
            <a:pPr indent="0" lvl="0" marL="0" rtl="0" algn="l">
              <a:spcBef>
                <a:spcPts val="0"/>
              </a:spcBef>
              <a:spcAft>
                <a:spcPts val="0"/>
              </a:spcAft>
              <a:buClr>
                <a:schemeClr val="dk1"/>
              </a:buClr>
              <a:buFont typeface="Arial"/>
              <a:buNone/>
            </a:pPr>
            <a:r>
              <a:t/>
            </a:r>
            <a:endParaRPr sz="1400">
              <a:solidFill>
                <a:schemeClr val="dk1"/>
              </a:solidFill>
            </a:endParaRPr>
          </a:p>
          <a:p>
            <a:pPr indent="0" lvl="0" marL="0" rtl="0" algn="l">
              <a:spcBef>
                <a:spcPts val="0"/>
              </a:spcBef>
              <a:spcAft>
                <a:spcPts val="0"/>
              </a:spcAft>
              <a:buClr>
                <a:schemeClr val="dk1"/>
              </a:buClr>
              <a:buFont typeface="Arial"/>
              <a:buNone/>
            </a:pPr>
            <a:r>
              <a:rPr i="1" lang="en-US" sz="1400">
                <a:solidFill>
                  <a:schemeClr val="dk1"/>
                </a:solidFill>
              </a:rPr>
              <a:t>Speaking notes: </a:t>
            </a:r>
            <a:endParaRPr sz="1400">
              <a:solidFill>
                <a:schemeClr val="dk1"/>
              </a:solidFill>
            </a:endParaRPr>
          </a:p>
          <a:p>
            <a:pPr indent="-317500" lvl="0" marL="457200" rtl="0" algn="l">
              <a:spcBef>
                <a:spcPts val="0"/>
              </a:spcBef>
              <a:spcAft>
                <a:spcPts val="0"/>
              </a:spcAft>
              <a:buClr>
                <a:schemeClr val="dk1"/>
              </a:buClr>
              <a:buSzPts val="1400"/>
              <a:buChar char="●"/>
            </a:pPr>
            <a:r>
              <a:rPr lang="en-US" sz="1400">
                <a:solidFill>
                  <a:schemeClr val="dk1"/>
                </a:solidFill>
              </a:rPr>
              <a:t>Traffic calming are types of active transportation infrastructure that encourage people driving to slow down. Perhaps the most common form of traffic calming is speed humps, as shown here, as well as curb extensions. </a:t>
            </a:r>
            <a:endParaRPr sz="1400">
              <a:solidFill>
                <a:schemeClr val="dk1"/>
              </a:solidFill>
            </a:endParaRPr>
          </a:p>
          <a:p>
            <a:pPr indent="-317500" lvl="0" marL="457200" rtl="0" algn="l">
              <a:spcBef>
                <a:spcPts val="0"/>
              </a:spcBef>
              <a:spcAft>
                <a:spcPts val="0"/>
              </a:spcAft>
              <a:buClr>
                <a:schemeClr val="dk1"/>
              </a:buClr>
              <a:buSzPts val="1400"/>
              <a:buChar char="●"/>
            </a:pPr>
            <a:r>
              <a:rPr lang="en-US" sz="1400">
                <a:solidFill>
                  <a:schemeClr val="dk1"/>
                </a:solidFill>
              </a:rPr>
              <a:t>By slowing down cars, traffic calming can make a street feel safer and more enjoyable to walk or bike to school, the store, or your friend’s house!</a:t>
            </a:r>
            <a:endParaRPr sz="1400">
              <a:solidFill>
                <a:schemeClr val="dk1"/>
              </a:solidFill>
            </a:endParaRPr>
          </a:p>
          <a:p>
            <a:pPr indent="-317500" lvl="0" marL="457200" rtl="0" algn="l">
              <a:spcBef>
                <a:spcPts val="0"/>
              </a:spcBef>
              <a:spcAft>
                <a:spcPts val="0"/>
              </a:spcAft>
              <a:buClr>
                <a:schemeClr val="dk1"/>
              </a:buClr>
              <a:buSzPts val="1400"/>
              <a:buChar char="●"/>
            </a:pPr>
            <a:r>
              <a:rPr lang="en-US" sz="1400">
                <a:solidFill>
                  <a:schemeClr val="dk1"/>
                </a:solidFill>
              </a:rPr>
              <a:t>When cars drive more slowly, people driving can more easily see and react to people walking and biking.</a:t>
            </a:r>
            <a:endParaRPr sz="1400">
              <a:solidFill>
                <a:schemeClr val="dk1"/>
              </a:solidFill>
            </a:endParaRPr>
          </a:p>
          <a:p>
            <a:pPr indent="0" lvl="0" marL="0" rtl="0" algn="l">
              <a:spcBef>
                <a:spcPts val="0"/>
              </a:spcBef>
              <a:spcAft>
                <a:spcPts val="0"/>
              </a:spcAft>
              <a:buNone/>
            </a:pPr>
            <a:r>
              <a:rPr lang="en-US" sz="1400"/>
              <a:t>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t/>
            </a:r>
            <a:endParaRPr sz="14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e2c0e45411_0_70: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a:p>
        </p:txBody>
      </p:sp>
      <p:sp>
        <p:nvSpPr>
          <p:cNvPr id="301" name="Google Shape;301;ge2c0e45411_0_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2" name="Google Shape;302;ge2c0e45411_0_7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i="1" lang="en-US" sz="1400">
                <a:solidFill>
                  <a:schemeClr val="dk1"/>
                </a:solidFill>
              </a:rPr>
              <a:t>Photo reference: Photo Taken from Project Radar PPT</a:t>
            </a:r>
            <a:endParaRPr i="1" sz="1400">
              <a:solidFill>
                <a:schemeClr val="dk1"/>
              </a:solidFill>
            </a:endParaRPr>
          </a:p>
          <a:p>
            <a:pPr indent="0" lvl="0" marL="0" rtl="0" algn="l">
              <a:spcBef>
                <a:spcPts val="0"/>
              </a:spcBef>
              <a:spcAft>
                <a:spcPts val="0"/>
              </a:spcAft>
              <a:buNone/>
            </a:pPr>
            <a:r>
              <a:t/>
            </a:r>
            <a:endParaRPr i="1" sz="1400">
              <a:solidFill>
                <a:schemeClr val="dk1"/>
              </a:solidFill>
            </a:endParaRPr>
          </a:p>
          <a:p>
            <a:pPr indent="0" lvl="0" marL="0" rtl="0" algn="l">
              <a:spcBef>
                <a:spcPts val="0"/>
              </a:spcBef>
              <a:spcAft>
                <a:spcPts val="0"/>
              </a:spcAft>
              <a:buClr>
                <a:schemeClr val="dk1"/>
              </a:buClr>
              <a:buSzPts val="1100"/>
              <a:buFont typeface="Arial"/>
              <a:buNone/>
            </a:pPr>
            <a:r>
              <a:rPr i="1" lang="en-US" sz="1400">
                <a:solidFill>
                  <a:schemeClr val="dk1"/>
                </a:solidFill>
              </a:rPr>
              <a:t>Speaking notes: </a:t>
            </a:r>
            <a:endParaRPr sz="1400">
              <a:solidFill>
                <a:schemeClr val="dk1"/>
              </a:solidFill>
            </a:endParaRPr>
          </a:p>
          <a:p>
            <a:pPr indent="-317500" lvl="0" marL="457200" rtl="0" algn="l">
              <a:spcBef>
                <a:spcPts val="0"/>
              </a:spcBef>
              <a:spcAft>
                <a:spcPts val="0"/>
              </a:spcAft>
              <a:buClr>
                <a:schemeClr val="dk1"/>
              </a:buClr>
              <a:buSzPts val="1400"/>
              <a:buChar char="●"/>
            </a:pPr>
            <a:r>
              <a:rPr lang="en-US" sz="1400">
                <a:solidFill>
                  <a:schemeClr val="dk1"/>
                </a:solidFill>
              </a:rPr>
              <a:t>Pedestrian signs warn drivers that people may be crossing the street at that intersection. Sometimes these signs can be activated with flashing lights by pressing a button.</a:t>
            </a:r>
            <a:endParaRPr sz="1400">
              <a:solidFill>
                <a:schemeClr val="dk1"/>
              </a:solidFill>
            </a:endParaRPr>
          </a:p>
          <a:p>
            <a:pPr indent="-317500" lvl="0" marL="457200" rtl="0" algn="l">
              <a:spcBef>
                <a:spcPts val="0"/>
              </a:spcBef>
              <a:spcAft>
                <a:spcPts val="0"/>
              </a:spcAft>
              <a:buClr>
                <a:schemeClr val="dk1"/>
              </a:buClr>
              <a:buSzPts val="1400"/>
              <a:buChar char="●"/>
            </a:pPr>
            <a:r>
              <a:rPr lang="en-US" sz="1400">
                <a:solidFill>
                  <a:schemeClr val="dk1"/>
                </a:solidFill>
              </a:rPr>
              <a:t>Like crosswalks and curb extensions, pedestrian signs make people crossing the street more visible to people driving. In fact, pedestrian signs often accompany crosswalks and sometimes curb extensions at the same location to make it safer and more comfortable for people to cross the street. </a:t>
            </a:r>
            <a:endParaRPr sz="1400">
              <a:solidFill>
                <a:schemeClr val="dk1"/>
              </a:solidFill>
            </a:endParaRPr>
          </a:p>
          <a:p>
            <a:pPr indent="0" lvl="0" marL="0" rtl="0" algn="l">
              <a:spcBef>
                <a:spcPts val="0"/>
              </a:spcBef>
              <a:spcAft>
                <a:spcPts val="0"/>
              </a:spcAft>
              <a:buNone/>
            </a:pPr>
            <a:r>
              <a:t/>
            </a:r>
            <a:endParaRPr sz="1400"/>
          </a:p>
          <a:p>
            <a:pPr indent="0" lvl="0" marL="0" rtl="0" algn="l">
              <a:spcBef>
                <a:spcPts val="0"/>
              </a:spcBef>
              <a:spcAft>
                <a:spcPts val="0"/>
              </a:spcAft>
              <a:buNone/>
            </a:pPr>
            <a:r>
              <a:t/>
            </a:r>
            <a:endParaRPr sz="14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e4da30790b_0_1: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a:p>
        </p:txBody>
      </p:sp>
      <p:sp>
        <p:nvSpPr>
          <p:cNvPr id="311" name="Google Shape;311;ge4da30790b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2" name="Google Shape;312;ge4da30790b_0_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i="1" lang="en-US" sz="1400">
                <a:solidFill>
                  <a:schemeClr val="dk1"/>
                </a:solidFill>
              </a:rPr>
              <a:t>Photo reference: </a:t>
            </a:r>
            <a:r>
              <a:rPr i="1" lang="en-US" sz="1400">
                <a:solidFill>
                  <a:schemeClr val="dk1"/>
                </a:solidFill>
              </a:rPr>
              <a:t>Photo Taken from Project Radar PPT</a:t>
            </a:r>
            <a:endParaRPr i="1"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SzPts val="1100"/>
              <a:buNone/>
            </a:pPr>
            <a:r>
              <a:rPr i="1" lang="en-US" sz="1400">
                <a:solidFill>
                  <a:schemeClr val="dk1"/>
                </a:solidFill>
              </a:rPr>
              <a:t>Speaking notes: </a:t>
            </a:r>
            <a:endParaRPr sz="1400">
              <a:solidFill>
                <a:schemeClr val="dk1"/>
              </a:solidFill>
            </a:endParaRPr>
          </a:p>
          <a:p>
            <a:pPr indent="-317500" lvl="0" marL="457200" rtl="0" algn="l">
              <a:spcBef>
                <a:spcPts val="0"/>
              </a:spcBef>
              <a:spcAft>
                <a:spcPts val="0"/>
              </a:spcAft>
              <a:buClr>
                <a:schemeClr val="dk1"/>
              </a:buClr>
              <a:buSzPts val="1400"/>
              <a:buChar char="●"/>
            </a:pPr>
            <a:r>
              <a:rPr lang="en-US" sz="1400">
                <a:solidFill>
                  <a:schemeClr val="dk1"/>
                </a:solidFill>
              </a:rPr>
              <a:t>School zone speed limit signs tell drivers the speed they need to drive when children are present. The speed limit is typically between 15 and 25 mph. </a:t>
            </a:r>
            <a:endParaRPr sz="1400">
              <a:solidFill>
                <a:schemeClr val="dk1"/>
              </a:solidFill>
            </a:endParaRPr>
          </a:p>
          <a:p>
            <a:pPr indent="-317500" lvl="0" marL="457200" rtl="0" algn="l">
              <a:spcBef>
                <a:spcPts val="0"/>
              </a:spcBef>
              <a:spcAft>
                <a:spcPts val="0"/>
              </a:spcAft>
              <a:buClr>
                <a:schemeClr val="dk1"/>
              </a:buClr>
              <a:buSzPts val="1400"/>
              <a:buChar char="●"/>
            </a:pPr>
            <a:r>
              <a:rPr lang="en-US" sz="1400">
                <a:solidFill>
                  <a:schemeClr val="dk1"/>
                </a:solidFill>
              </a:rPr>
              <a:t>When cars drive more slowly, people driving can more easily see and react to people walking and biking.</a:t>
            </a:r>
            <a:endParaRPr sz="1400">
              <a:solidFill>
                <a:schemeClr val="dk1"/>
              </a:solidFill>
            </a:endParaRPr>
          </a:p>
          <a:p>
            <a:pPr indent="0" lvl="0" marL="0" rtl="0" algn="l">
              <a:spcBef>
                <a:spcPts val="0"/>
              </a:spcBef>
              <a:spcAft>
                <a:spcPts val="0"/>
              </a:spcAft>
              <a:buNone/>
            </a:pPr>
            <a:r>
              <a:t/>
            </a:r>
            <a:endParaRPr sz="1400"/>
          </a:p>
          <a:p>
            <a:pPr indent="0" lvl="0" marL="0" rtl="0" algn="l">
              <a:spcBef>
                <a:spcPts val="0"/>
              </a:spcBef>
              <a:spcAft>
                <a:spcPts val="0"/>
              </a:spcAft>
              <a:buNone/>
            </a:pPr>
            <a:r>
              <a:t/>
            </a:r>
            <a:endParaRPr sz="14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e2c0e45411_0_108: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a:p>
        </p:txBody>
      </p:sp>
      <p:sp>
        <p:nvSpPr>
          <p:cNvPr id="319" name="Google Shape;319;ge2c0e45411_0_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0" name="Google Shape;320;ge2c0e45411_0_10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i="1" lang="en-US" sz="1400">
                <a:solidFill>
                  <a:schemeClr val="dk1"/>
                </a:solidFill>
              </a:rPr>
              <a:t>Photo reference: </a:t>
            </a:r>
            <a:r>
              <a:rPr i="1" lang="en-US" sz="1400">
                <a:solidFill>
                  <a:schemeClr val="dk1"/>
                </a:solidFill>
              </a:rPr>
              <a:t>Photo taken during ECW Regional Trail Wayfinding Guidebook project</a:t>
            </a:r>
            <a:endParaRPr i="1" sz="1400">
              <a:solidFill>
                <a:schemeClr val="dk1"/>
              </a:solidFill>
            </a:endParaRPr>
          </a:p>
          <a:p>
            <a:pPr indent="0" lvl="0" marL="0" rtl="0" algn="l">
              <a:spcBef>
                <a:spcPts val="0"/>
              </a:spcBef>
              <a:spcAft>
                <a:spcPts val="0"/>
              </a:spcAft>
              <a:buNone/>
            </a:pPr>
            <a:r>
              <a:t/>
            </a:r>
            <a:endParaRPr i="1" sz="1400">
              <a:solidFill>
                <a:schemeClr val="dk1"/>
              </a:solidFill>
            </a:endParaRPr>
          </a:p>
          <a:p>
            <a:pPr indent="0" lvl="0" marL="0" rtl="0" algn="l">
              <a:spcBef>
                <a:spcPts val="0"/>
              </a:spcBef>
              <a:spcAft>
                <a:spcPts val="0"/>
              </a:spcAft>
              <a:buClr>
                <a:schemeClr val="dk1"/>
              </a:buClr>
              <a:buSzPts val="1100"/>
              <a:buFont typeface="Arial"/>
              <a:buNone/>
            </a:pPr>
            <a:r>
              <a:rPr i="1" lang="en-US" sz="1400">
                <a:solidFill>
                  <a:schemeClr val="dk1"/>
                </a:solidFill>
              </a:rPr>
              <a:t>Speaking notes: </a:t>
            </a:r>
            <a:endParaRPr sz="1400">
              <a:solidFill>
                <a:schemeClr val="dk1"/>
              </a:solidFill>
            </a:endParaRPr>
          </a:p>
          <a:p>
            <a:pPr indent="-317500" lvl="0" marL="457200" rtl="0" algn="l">
              <a:spcBef>
                <a:spcPts val="0"/>
              </a:spcBef>
              <a:spcAft>
                <a:spcPts val="0"/>
              </a:spcAft>
              <a:buClr>
                <a:schemeClr val="dk1"/>
              </a:buClr>
              <a:buSzPts val="1400"/>
              <a:buChar char="●"/>
            </a:pPr>
            <a:r>
              <a:rPr lang="en-US" sz="1400">
                <a:solidFill>
                  <a:schemeClr val="dk1"/>
                </a:solidFill>
              </a:rPr>
              <a:t>This photo shows a few types of pedestrian infrastructure at the same location: a curb extension, crosswalk, curb ramp, pedestrian sign, and pedestrian lighting. </a:t>
            </a:r>
            <a:endParaRPr sz="1400">
              <a:solidFill>
                <a:schemeClr val="dk1"/>
              </a:solidFill>
            </a:endParaRPr>
          </a:p>
          <a:p>
            <a:pPr indent="-317500" lvl="0" marL="457200" rtl="0" algn="l">
              <a:spcBef>
                <a:spcPts val="0"/>
              </a:spcBef>
              <a:spcAft>
                <a:spcPts val="0"/>
              </a:spcAft>
              <a:buClr>
                <a:schemeClr val="dk1"/>
              </a:buClr>
              <a:buSzPts val="1400"/>
              <a:buChar char="●"/>
            </a:pPr>
            <a:r>
              <a:rPr lang="en-US" sz="1400">
                <a:solidFill>
                  <a:schemeClr val="dk1"/>
                </a:solidFill>
              </a:rPr>
              <a:t>These types of infrastructure work together make it safer and more comfortable to walk and cross the street.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t/>
            </a:r>
            <a:endParaRPr sz="14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e26f8c2f71_0_19: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a:p>
        </p:txBody>
      </p:sp>
      <p:sp>
        <p:nvSpPr>
          <p:cNvPr id="337" name="Google Shape;337;ge26f8c2f71_0_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8" name="Google Shape;338;ge26f8c2f71_0_1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i="1" lang="en-US" sz="1400">
                <a:solidFill>
                  <a:schemeClr val="dk1"/>
                </a:solidFill>
              </a:rPr>
              <a:t>Optional reflection activity for </a:t>
            </a:r>
            <a:r>
              <a:rPr i="1" lang="en-US" sz="1400">
                <a:solidFill>
                  <a:schemeClr val="dk1"/>
                </a:solidFill>
              </a:rPr>
              <a:t>students to do at home. If you wish to provide homework, they can write a few sentences for each. Otherwise, we encourage students to take a walk and just think about what is in their neighborhood. </a:t>
            </a:r>
            <a:endParaRPr i="1" sz="14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ddd4c1e46e_0_11: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a:p>
        </p:txBody>
      </p:sp>
      <p:sp>
        <p:nvSpPr>
          <p:cNvPr id="345" name="Google Shape;345;gddd4c1e46e_0_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46" name="Google Shape;346;gddd4c1e46e_0_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i="1" lang="en-US">
                <a:solidFill>
                  <a:schemeClr val="dk1"/>
                </a:solidFill>
              </a:rPr>
              <a:t>S</a:t>
            </a:r>
            <a:r>
              <a:rPr i="1" lang="en-US">
                <a:solidFill>
                  <a:schemeClr val="dk1"/>
                </a:solidFill>
              </a:rPr>
              <a:t>lide for educator</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ddd4c1e46e_0_91: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a:p>
        </p:txBody>
      </p:sp>
      <p:sp>
        <p:nvSpPr>
          <p:cNvPr id="354" name="Google Shape;354;gddd4c1e46e_0_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5" name="Google Shape;355;gddd4c1e46e_0_9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i="1" lang="en-US">
                <a:solidFill>
                  <a:schemeClr val="dk1"/>
                </a:solidFill>
              </a:rPr>
              <a:t>Slide for educator</a:t>
            </a:r>
            <a:endParaRPr i="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e2da7098e1_1_50: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a:p>
        </p:txBody>
      </p:sp>
      <p:sp>
        <p:nvSpPr>
          <p:cNvPr id="361" name="Google Shape;361;ge2da7098e1_1_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2" name="Google Shape;362;ge2da7098e1_1_5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i="1" lang="en-US"/>
              <a:t>Introduction slide to student content, day 2</a:t>
            </a:r>
            <a:endParaRPr i="1"/>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ddd4c1e46e_0_2: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a:p>
        </p:txBody>
      </p:sp>
      <p:sp>
        <p:nvSpPr>
          <p:cNvPr id="103" name="Google Shape;103;gddd4c1e46e_0_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4" name="Google Shape;104;gddd4c1e46e_0_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i="1" lang="en-US">
                <a:solidFill>
                  <a:schemeClr val="dk1"/>
                </a:solidFill>
              </a:rPr>
              <a:t>Slide for educator</a:t>
            </a:r>
            <a:endParaRPr i="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e2c0e45411_0_129: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a:p>
        </p:txBody>
      </p:sp>
      <p:sp>
        <p:nvSpPr>
          <p:cNvPr id="369" name="Google Shape;369;ge2c0e45411_0_1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0" name="Google Shape;370;ge2c0e45411_0_12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i="1" lang="en-US" sz="1400">
                <a:solidFill>
                  <a:schemeClr val="dk1"/>
                </a:solidFill>
              </a:rPr>
              <a:t>Speaking notes: </a:t>
            </a:r>
            <a:endParaRPr sz="1400">
              <a:solidFill>
                <a:schemeClr val="dk1"/>
              </a:solidFill>
            </a:endParaRPr>
          </a:p>
          <a:p>
            <a:pPr indent="-317500" lvl="0" marL="457200" rtl="0" algn="l">
              <a:spcBef>
                <a:spcPts val="0"/>
              </a:spcBef>
              <a:spcAft>
                <a:spcPts val="0"/>
              </a:spcAft>
              <a:buClr>
                <a:schemeClr val="dk1"/>
              </a:buClr>
              <a:buSzPts val="1400"/>
              <a:buChar char="●"/>
            </a:pPr>
            <a:r>
              <a:rPr lang="en-US" sz="1400">
                <a:solidFill>
                  <a:schemeClr val="dk1"/>
                </a:solidFill>
              </a:rPr>
              <a:t>A route is the direction--in our case, streets--that a person chooses to travel to get from one place to another. </a:t>
            </a:r>
            <a:endParaRPr sz="1400">
              <a:solidFill>
                <a:schemeClr val="dk1"/>
              </a:solidFill>
            </a:endParaRPr>
          </a:p>
          <a:p>
            <a:pPr indent="-317500" lvl="0" marL="457200" rtl="0" algn="l">
              <a:spcBef>
                <a:spcPts val="0"/>
              </a:spcBef>
              <a:spcAft>
                <a:spcPts val="0"/>
              </a:spcAft>
              <a:buClr>
                <a:schemeClr val="dk1"/>
              </a:buClr>
              <a:buSzPts val="1400"/>
              <a:buChar char="●"/>
            </a:pPr>
            <a:r>
              <a:rPr lang="en-US" sz="1400">
                <a:solidFill>
                  <a:schemeClr val="dk1"/>
                </a:solidFill>
              </a:rPr>
              <a:t>A walk audit brings people in a community together to observe the walkability of an area. During a walk audit, the group will observe:</a:t>
            </a:r>
            <a:endParaRPr sz="1400">
              <a:solidFill>
                <a:schemeClr val="dk1"/>
              </a:solidFill>
            </a:endParaRPr>
          </a:p>
          <a:p>
            <a:pPr indent="-317500" lvl="1" marL="914400" rtl="0" algn="l">
              <a:spcBef>
                <a:spcPts val="0"/>
              </a:spcBef>
              <a:spcAft>
                <a:spcPts val="0"/>
              </a:spcAft>
              <a:buClr>
                <a:schemeClr val="dk1"/>
              </a:buClr>
              <a:buSzPts val="1400"/>
              <a:buChar char="○"/>
            </a:pPr>
            <a:r>
              <a:rPr lang="en-US" sz="1400">
                <a:solidFill>
                  <a:schemeClr val="dk1"/>
                </a:solidFill>
              </a:rPr>
              <a:t>whether or not there is active transportation infrastructure</a:t>
            </a:r>
            <a:endParaRPr sz="1400">
              <a:solidFill>
                <a:schemeClr val="dk1"/>
              </a:solidFill>
            </a:endParaRPr>
          </a:p>
          <a:p>
            <a:pPr indent="-317500" lvl="1" marL="914400" rtl="0" algn="l">
              <a:spcBef>
                <a:spcPts val="0"/>
              </a:spcBef>
              <a:spcAft>
                <a:spcPts val="0"/>
              </a:spcAft>
              <a:buClr>
                <a:schemeClr val="dk1"/>
              </a:buClr>
              <a:buSzPts val="1400"/>
              <a:buChar char="○"/>
            </a:pPr>
            <a:r>
              <a:rPr lang="en-US" sz="1400">
                <a:solidFill>
                  <a:schemeClr val="dk1"/>
                </a:solidFill>
              </a:rPr>
              <a:t>the condition of that infrastructure (such as whether or not a sidewalk is cracked)</a:t>
            </a:r>
            <a:endParaRPr sz="1400">
              <a:solidFill>
                <a:schemeClr val="dk1"/>
              </a:solidFill>
            </a:endParaRPr>
          </a:p>
          <a:p>
            <a:pPr indent="-317500" lvl="1" marL="914400" rtl="0" algn="l">
              <a:spcBef>
                <a:spcPts val="0"/>
              </a:spcBef>
              <a:spcAft>
                <a:spcPts val="0"/>
              </a:spcAft>
              <a:buClr>
                <a:schemeClr val="dk1"/>
              </a:buClr>
              <a:buSzPts val="1400"/>
              <a:buChar char="○"/>
            </a:pPr>
            <a:r>
              <a:rPr lang="en-US" sz="1400">
                <a:solidFill>
                  <a:schemeClr val="dk1"/>
                </a:solidFill>
              </a:rPr>
              <a:t>areas or locations that feel unsafe or uncomfortable to walk</a:t>
            </a:r>
            <a:endParaRPr sz="1400">
              <a:solidFill>
                <a:schemeClr val="dk1"/>
              </a:solidFill>
            </a:endParaRPr>
          </a:p>
          <a:p>
            <a:pPr indent="-317500" lvl="0" marL="457200" rtl="0" algn="l">
              <a:spcBef>
                <a:spcPts val="0"/>
              </a:spcBef>
              <a:spcAft>
                <a:spcPts val="0"/>
              </a:spcAft>
              <a:buClr>
                <a:schemeClr val="dk1"/>
              </a:buClr>
              <a:buSzPts val="1400"/>
              <a:buChar char="●"/>
            </a:pPr>
            <a:r>
              <a:rPr lang="en-US" sz="1400">
                <a:solidFill>
                  <a:schemeClr val="dk1"/>
                </a:solidFill>
              </a:rPr>
              <a:t>A walk audit helps the community understand the challenges to walking, the opportunities to improve walking, and the best routes for walking. </a:t>
            </a:r>
            <a:endParaRPr sz="1400">
              <a:solidFill>
                <a:schemeClr val="dk1"/>
              </a:solidFill>
            </a:endParaRPr>
          </a:p>
          <a:p>
            <a:pPr indent="-317500" lvl="0" marL="457200" rtl="0" algn="l">
              <a:spcBef>
                <a:spcPts val="0"/>
              </a:spcBef>
              <a:spcAft>
                <a:spcPts val="0"/>
              </a:spcAft>
              <a:buClr>
                <a:schemeClr val="dk1"/>
              </a:buClr>
              <a:buSzPts val="1400"/>
              <a:buChar char="●"/>
            </a:pPr>
            <a:r>
              <a:rPr lang="en-US" sz="1400">
                <a:solidFill>
                  <a:schemeClr val="dk1"/>
                </a:solidFill>
              </a:rPr>
              <a:t>The results can be used to:</a:t>
            </a:r>
            <a:endParaRPr sz="1400">
              <a:solidFill>
                <a:schemeClr val="dk1"/>
              </a:solidFill>
            </a:endParaRPr>
          </a:p>
          <a:p>
            <a:pPr indent="-317500" lvl="1" marL="914400" rtl="0" algn="l">
              <a:spcBef>
                <a:spcPts val="0"/>
              </a:spcBef>
              <a:spcAft>
                <a:spcPts val="0"/>
              </a:spcAft>
              <a:buClr>
                <a:schemeClr val="dk1"/>
              </a:buClr>
              <a:buSzPts val="1400"/>
              <a:buChar char="○"/>
            </a:pPr>
            <a:r>
              <a:rPr lang="en-US" sz="1400">
                <a:solidFill>
                  <a:schemeClr val="dk1"/>
                </a:solidFill>
              </a:rPr>
              <a:t>choose a route to school or other destination </a:t>
            </a:r>
            <a:endParaRPr sz="1400">
              <a:solidFill>
                <a:schemeClr val="dk1"/>
              </a:solidFill>
            </a:endParaRPr>
          </a:p>
          <a:p>
            <a:pPr indent="-317500" lvl="1" marL="914400" rtl="0" algn="l">
              <a:spcBef>
                <a:spcPts val="0"/>
              </a:spcBef>
              <a:spcAft>
                <a:spcPts val="0"/>
              </a:spcAft>
              <a:buClr>
                <a:schemeClr val="dk1"/>
              </a:buClr>
              <a:buSzPts val="1400"/>
              <a:buChar char="○"/>
            </a:pPr>
            <a:r>
              <a:rPr lang="en-US" sz="1400">
                <a:solidFill>
                  <a:schemeClr val="dk1"/>
                </a:solidFill>
              </a:rPr>
              <a:t>tell planners and engineers where improvements can be made for walking</a:t>
            </a:r>
            <a:endParaRPr sz="1400">
              <a:solidFill>
                <a:schemeClr val="dk1"/>
              </a:solidFill>
            </a:endParaRPr>
          </a:p>
          <a:p>
            <a:pPr indent="0" lvl="0" marL="0" rtl="0" algn="l">
              <a:spcBef>
                <a:spcPts val="0"/>
              </a:spcBef>
              <a:spcAft>
                <a:spcPts val="0"/>
              </a:spcAft>
              <a:buNone/>
            </a:pPr>
            <a:r>
              <a:t/>
            </a:r>
            <a:endParaRPr sz="1400">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ddd4c1e46e_0_28: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a:p>
        </p:txBody>
      </p:sp>
      <p:sp>
        <p:nvSpPr>
          <p:cNvPr id="377" name="Google Shape;377;gddd4c1e46e_0_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8" name="Google Shape;378;gddd4c1e46e_0_2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i="1" lang="en-US"/>
              <a:t>Instructions to students, consider projecting on the wall for continual reference</a:t>
            </a:r>
            <a:endParaRPr i="1"/>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ddd4c1e46e_0_98: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a:p>
        </p:txBody>
      </p:sp>
      <p:sp>
        <p:nvSpPr>
          <p:cNvPr id="384" name="Google Shape;384;gddd4c1e46e_0_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5" name="Google Shape;385;gddd4c1e46e_0_9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i="1" lang="en-US">
                <a:solidFill>
                  <a:schemeClr val="dk1"/>
                </a:solidFill>
              </a:rPr>
              <a:t>Instructions to students, consider projecting on the wall for continual reference</a:t>
            </a:r>
            <a:endParaRPr i="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ddd4c1e46e_0_41: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a:p>
        </p:txBody>
      </p:sp>
      <p:sp>
        <p:nvSpPr>
          <p:cNvPr id="391" name="Google Shape;391;gddd4c1e46e_0_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92" name="Google Shape;392;gddd4c1e46e_0_4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i="1" lang="en-US">
                <a:highlight>
                  <a:schemeClr val="accent4"/>
                </a:highlight>
              </a:rPr>
              <a:t>ECW to add speaking notes</a:t>
            </a:r>
            <a:endParaRPr i="1">
              <a:highlight>
                <a:schemeClr val="accent4"/>
              </a:highlight>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ddd4c1e46e_0_106: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a:p>
        </p:txBody>
      </p:sp>
      <p:sp>
        <p:nvSpPr>
          <p:cNvPr id="399" name="Google Shape;399;gddd4c1e46e_0_1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00" name="Google Shape;400;gddd4c1e46e_0_10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i="1" lang="en-US"/>
              <a:t>Slide for educator</a:t>
            </a:r>
            <a:endParaRPr i="1"/>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e2c0e45411_0_89: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a:p>
        </p:txBody>
      </p:sp>
      <p:sp>
        <p:nvSpPr>
          <p:cNvPr id="407" name="Google Shape;407;ge2c0e45411_0_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08" name="Google Shape;408;ge2c0e45411_0_8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i="1" lang="en-US">
                <a:solidFill>
                  <a:schemeClr val="dk1"/>
                </a:solidFill>
              </a:rPr>
              <a:t>Slide for educator</a:t>
            </a:r>
            <a:endParaRPr i="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ddd4c1e46e_0_48: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a:p>
        </p:txBody>
      </p:sp>
      <p:sp>
        <p:nvSpPr>
          <p:cNvPr id="417" name="Google Shape;417;gddd4c1e46e_0_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18" name="Google Shape;418;gddd4c1e46e_0_4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i="1" lang="en-US">
                <a:solidFill>
                  <a:schemeClr val="dk1"/>
                </a:solidFill>
              </a:rPr>
              <a:t>Slide for educator</a:t>
            </a:r>
            <a:endParaRPr i="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4: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a:p>
        </p:txBody>
      </p:sp>
      <p:sp>
        <p:nvSpPr>
          <p:cNvPr id="113" name="Google Shape;113;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4" name="Google Shape;114;p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i="1" lang="en-US">
                <a:solidFill>
                  <a:schemeClr val="dk1"/>
                </a:solidFill>
              </a:rPr>
              <a:t>Slide for educator</a:t>
            </a:r>
            <a:endParaRPr i="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5: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a:p>
        </p:txBody>
      </p:sp>
      <p:sp>
        <p:nvSpPr>
          <p:cNvPr id="121" name="Google Shape;121;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2" name="Google Shape;122;p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i="1" lang="en-US">
                <a:solidFill>
                  <a:schemeClr val="dk1"/>
                </a:solidFill>
              </a:rPr>
              <a:t>Slide for educator</a:t>
            </a:r>
            <a:endParaRPr i="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6: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a:p>
        </p:txBody>
      </p:sp>
      <p:sp>
        <p:nvSpPr>
          <p:cNvPr id="129" name="Google Shape;129;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0" name="Google Shape;130;p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i="1" lang="en-US">
                <a:solidFill>
                  <a:schemeClr val="dk1"/>
                </a:solidFill>
              </a:rPr>
              <a:t>Slide for educator</a:t>
            </a:r>
            <a:endParaRPr i="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b84285a1b9_0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b84285a1b9_0_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i="1" lang="en-US">
                <a:solidFill>
                  <a:schemeClr val="dk1"/>
                </a:solidFill>
              </a:rPr>
              <a:t>Slide for educator</a:t>
            </a:r>
            <a:endParaRPr i="1">
              <a:solidFill>
                <a:schemeClr val="dk1"/>
              </a:solidFill>
            </a:endParaRPr>
          </a:p>
          <a:p>
            <a:pPr indent="0" lvl="0" marL="0" rtl="0" algn="l">
              <a:spcBef>
                <a:spcPts val="0"/>
              </a:spcBef>
              <a:spcAft>
                <a:spcPts val="0"/>
              </a:spcAft>
              <a:buNone/>
            </a:pPr>
            <a:r>
              <a:t/>
            </a:r>
            <a:endParaRPr/>
          </a:p>
        </p:txBody>
      </p:sp>
      <p:sp>
        <p:nvSpPr>
          <p:cNvPr id="139" name="Google Shape;139;gb84285a1b9_0_8: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sz="14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9: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a:p>
        </p:txBody>
      </p:sp>
      <p:sp>
        <p:nvSpPr>
          <p:cNvPr id="148" name="Google Shape;148;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9" name="Google Shape;149;p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i="1" lang="en-US">
                <a:solidFill>
                  <a:schemeClr val="dk1"/>
                </a:solidFill>
              </a:rPr>
              <a:t>Introduction to student-facing content </a:t>
            </a:r>
            <a:endParaRPr i="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e2da7098e1_1_0: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a:p>
        </p:txBody>
      </p:sp>
      <p:sp>
        <p:nvSpPr>
          <p:cNvPr id="156" name="Google Shape;156;ge2da7098e1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7" name="Google Shape;157;ge2da7098e1_1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i="1" lang="en-US" sz="1400"/>
              <a:t>Use the </a:t>
            </a:r>
            <a:r>
              <a:rPr i="1" lang="en-US" sz="1400"/>
              <a:t>spacebar</a:t>
            </a:r>
            <a:r>
              <a:rPr i="1" lang="en-US" sz="1400"/>
              <a:t> to activate the </a:t>
            </a:r>
            <a:r>
              <a:rPr i="1" lang="en-US" sz="1400"/>
              <a:t>animation</a:t>
            </a:r>
            <a:r>
              <a:rPr i="1" lang="en-US" sz="1400"/>
              <a:t>. </a:t>
            </a:r>
            <a:endParaRPr i="1" sz="1400"/>
          </a:p>
          <a:p>
            <a:pPr indent="0" lvl="0" marL="0" rtl="0" algn="l">
              <a:spcBef>
                <a:spcPts val="0"/>
              </a:spcBef>
              <a:spcAft>
                <a:spcPts val="0"/>
              </a:spcAft>
              <a:buNone/>
            </a:pPr>
            <a:r>
              <a:t/>
            </a:r>
            <a:endParaRPr i="1" sz="1400"/>
          </a:p>
          <a:p>
            <a:pPr indent="0" lvl="0" marL="0" rtl="0" algn="l">
              <a:spcBef>
                <a:spcPts val="0"/>
              </a:spcBef>
              <a:spcAft>
                <a:spcPts val="0"/>
              </a:spcAft>
              <a:buClr>
                <a:schemeClr val="dk1"/>
              </a:buClr>
              <a:buSzPts val="1100"/>
              <a:buFont typeface="Arial"/>
              <a:buNone/>
            </a:pPr>
            <a:r>
              <a:rPr i="1" lang="en-US" sz="1400">
                <a:solidFill>
                  <a:schemeClr val="dk1"/>
                </a:solidFill>
              </a:rPr>
              <a:t>Speaking notes: </a:t>
            </a:r>
            <a:endParaRPr sz="1400">
              <a:solidFill>
                <a:schemeClr val="dk1"/>
              </a:solidFill>
            </a:endParaRPr>
          </a:p>
          <a:p>
            <a:pPr indent="0" lvl="0" marL="0" rtl="0" algn="l">
              <a:spcBef>
                <a:spcPts val="0"/>
              </a:spcBef>
              <a:spcAft>
                <a:spcPts val="0"/>
              </a:spcAft>
              <a:buNone/>
            </a:pPr>
            <a:r>
              <a:rPr lang="en-US" sz="1400"/>
              <a:t>A neighborhood is any area or district within a town or city that forms a specific community.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US" sz="1400"/>
              <a:t>Many professionals, community members, and local political leaders help decide what a neighborhood looks like and what “belongs” in a neighborhood. You can help shape what your neighborhood looks like and what your neighborhood provides your community. Let’s dig into this! </a:t>
            </a:r>
            <a:endParaRPr sz="14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 name="Google Shape;17;p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p:txBody>
      </p:sp>
      <p:sp>
        <p:nvSpPr>
          <p:cNvPr id="18" name="Google Shape;18;p2"/>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2" name="Shape 72"/>
        <p:cNvGrpSpPr/>
        <p:nvPr/>
      </p:nvGrpSpPr>
      <p:grpSpPr>
        <a:xfrm>
          <a:off x="0" y="0"/>
          <a:ext cx="0" cy="0"/>
          <a:chOff x="0" y="0"/>
          <a:chExt cx="0" cy="0"/>
        </a:xfrm>
      </p:grpSpPr>
      <p:sp>
        <p:nvSpPr>
          <p:cNvPr id="73" name="Google Shape;73;p11"/>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4" name="Google Shape;74;p11"/>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chemeClr val="dk1"/>
              </a:buClr>
              <a:buSzPts val="2000"/>
              <a:buFont typeface="Arial"/>
              <a:buNone/>
              <a:defRPr sz="2000"/>
            </a:lvl1pPr>
            <a:lvl2pPr indent="-228600" lvl="1" marL="914400" algn="l">
              <a:spcBef>
                <a:spcPts val="360"/>
              </a:spcBef>
              <a:spcAft>
                <a:spcPts val="0"/>
              </a:spcAft>
              <a:buClr>
                <a:schemeClr val="dk1"/>
              </a:buClr>
              <a:buSzPts val="1800"/>
              <a:buFont typeface="Arial"/>
              <a:buNone/>
              <a:defRPr sz="1800"/>
            </a:lvl2pPr>
            <a:lvl3pPr indent="-228600" lvl="2" marL="1371600" algn="l">
              <a:spcBef>
                <a:spcPts val="320"/>
              </a:spcBef>
              <a:spcAft>
                <a:spcPts val="0"/>
              </a:spcAft>
              <a:buClr>
                <a:schemeClr val="dk1"/>
              </a:buClr>
              <a:buSzPts val="1600"/>
              <a:buFont typeface="Arial"/>
              <a:buNone/>
              <a:defRPr sz="1600"/>
            </a:lvl3pPr>
            <a:lvl4pPr indent="-228600" lvl="3" marL="1828800" algn="l">
              <a:spcBef>
                <a:spcPts val="280"/>
              </a:spcBef>
              <a:spcAft>
                <a:spcPts val="0"/>
              </a:spcAft>
              <a:buClr>
                <a:schemeClr val="dk1"/>
              </a:buClr>
              <a:buSzPts val="1400"/>
              <a:buFont typeface="Arial"/>
              <a:buNone/>
              <a:defRPr sz="1400"/>
            </a:lvl4pPr>
            <a:lvl5pPr indent="-228600" lvl="4" marL="2286000" algn="l">
              <a:spcBef>
                <a:spcPts val="280"/>
              </a:spcBef>
              <a:spcAft>
                <a:spcPts val="0"/>
              </a:spcAft>
              <a:buClr>
                <a:schemeClr val="dk1"/>
              </a:buClr>
              <a:buSzPts val="1400"/>
              <a:buFont typeface="Arial"/>
              <a:buNone/>
              <a:defRPr sz="1400"/>
            </a:lvl5pPr>
            <a:lvl6pPr indent="-228600" lvl="5" marL="2743200" algn="l">
              <a:spcBef>
                <a:spcPts val="280"/>
              </a:spcBef>
              <a:spcAft>
                <a:spcPts val="0"/>
              </a:spcAft>
              <a:buClr>
                <a:schemeClr val="dk1"/>
              </a:buClr>
              <a:buSzPts val="1400"/>
              <a:buFont typeface="Arial"/>
              <a:buNone/>
              <a:defRPr sz="1400"/>
            </a:lvl6pPr>
            <a:lvl7pPr indent="-228600" lvl="6" marL="3200400" algn="l">
              <a:spcBef>
                <a:spcPts val="280"/>
              </a:spcBef>
              <a:spcAft>
                <a:spcPts val="0"/>
              </a:spcAft>
              <a:buClr>
                <a:schemeClr val="dk1"/>
              </a:buClr>
              <a:buSzPts val="1400"/>
              <a:buFont typeface="Arial"/>
              <a:buNone/>
              <a:defRPr sz="1400"/>
            </a:lvl7pPr>
            <a:lvl8pPr indent="-228600" lvl="7" marL="3657600" algn="l">
              <a:spcBef>
                <a:spcPts val="280"/>
              </a:spcBef>
              <a:spcAft>
                <a:spcPts val="0"/>
              </a:spcAft>
              <a:buClr>
                <a:schemeClr val="dk1"/>
              </a:buClr>
              <a:buSzPts val="1400"/>
              <a:buFont typeface="Arial"/>
              <a:buNone/>
              <a:defRPr sz="1400"/>
            </a:lvl8pPr>
            <a:lvl9pPr indent="-228600" lvl="8" marL="4114800" algn="l">
              <a:spcBef>
                <a:spcPts val="280"/>
              </a:spcBef>
              <a:spcAft>
                <a:spcPts val="0"/>
              </a:spcAft>
              <a:buClr>
                <a:schemeClr val="dk1"/>
              </a:buClr>
              <a:buSzPts val="1400"/>
              <a:buFont typeface="Arial"/>
              <a:buNone/>
              <a:defRPr sz="1400"/>
            </a:lvl9pPr>
          </a:lstStyle>
          <a:p/>
        </p:txBody>
      </p:sp>
      <p:sp>
        <p:nvSpPr>
          <p:cNvPr id="75" name="Google Shape;75;p11"/>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1"/>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1"/>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8" name="Shape 78"/>
        <p:cNvGrpSpPr/>
        <p:nvPr/>
      </p:nvGrpSpPr>
      <p:grpSpPr>
        <a:xfrm>
          <a:off x="0" y="0"/>
          <a:ext cx="0" cy="0"/>
          <a:chOff x="0" y="0"/>
          <a:chExt cx="0" cy="0"/>
        </a:xfrm>
      </p:grpSpPr>
      <p:sp>
        <p:nvSpPr>
          <p:cNvPr id="79" name="Google Shape;79;p12"/>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0" name="Google Shape;80;p12"/>
          <p:cNvSpPr txBox="1"/>
          <p:nvPr>
            <p:ph idx="1" type="body"/>
          </p:nvPr>
        </p:nvSpPr>
        <p:spPr>
          <a:xfrm>
            <a:off x="685800" y="1981200"/>
            <a:ext cx="7772400" cy="4114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12"/>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2"/>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2"/>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1" name="Shape 21"/>
        <p:cNvGrpSpPr/>
        <p:nvPr/>
      </p:nvGrpSpPr>
      <p:grpSpPr>
        <a:xfrm>
          <a:off x="0" y="0"/>
          <a:ext cx="0" cy="0"/>
          <a:chOff x="0" y="0"/>
          <a:chExt cx="0" cy="0"/>
        </a:xfrm>
      </p:grpSpPr>
      <p:sp>
        <p:nvSpPr>
          <p:cNvPr id="22" name="Google Shape;22;p3"/>
          <p:cNvSpPr txBox="1"/>
          <p:nvPr>
            <p:ph type="title"/>
          </p:nvPr>
        </p:nvSpPr>
        <p:spPr>
          <a:xfrm rot="5400000">
            <a:off x="4743450" y="2381250"/>
            <a:ext cx="5486400" cy="1943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3" name="Google Shape;23;p3"/>
          <p:cNvSpPr txBox="1"/>
          <p:nvPr>
            <p:ph idx="1" type="body"/>
          </p:nvPr>
        </p:nvSpPr>
        <p:spPr>
          <a:xfrm rot="5400000">
            <a:off x="781050" y="514350"/>
            <a:ext cx="5486400" cy="56769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3"/>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7" name="Shape 27"/>
        <p:cNvGrpSpPr/>
        <p:nvPr/>
      </p:nvGrpSpPr>
      <p:grpSpPr>
        <a:xfrm>
          <a:off x="0" y="0"/>
          <a:ext cx="0" cy="0"/>
          <a:chOff x="0" y="0"/>
          <a:chExt cx="0" cy="0"/>
        </a:xfrm>
      </p:grpSpPr>
      <p:sp>
        <p:nvSpPr>
          <p:cNvPr id="28" name="Google Shape;28;p4"/>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9" name="Google Shape;29;p4"/>
          <p:cNvSpPr txBox="1"/>
          <p:nvPr>
            <p:ph idx="1" type="body"/>
          </p:nvPr>
        </p:nvSpPr>
        <p:spPr>
          <a:xfrm rot="5400000">
            <a:off x="2514600" y="152400"/>
            <a:ext cx="4114800" cy="77724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0" name="Google Shape;30;p4"/>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4"/>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4"/>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3" name="Shape 33"/>
        <p:cNvGrpSpPr/>
        <p:nvPr/>
      </p:nvGrpSpPr>
      <p:grpSpPr>
        <a:xfrm>
          <a:off x="0" y="0"/>
          <a:ext cx="0" cy="0"/>
          <a:chOff x="0" y="0"/>
          <a:chExt cx="0" cy="0"/>
        </a:xfrm>
      </p:grpSpPr>
      <p:sp>
        <p:nvSpPr>
          <p:cNvPr id="34" name="Google Shape;34;p5"/>
          <p:cNvSpPr txBox="1"/>
          <p:nvPr>
            <p:ph type="title"/>
          </p:nvPr>
        </p:nvSpPr>
        <p:spPr>
          <a:xfrm>
            <a:off x="1792288" y="4800600"/>
            <a:ext cx="5486400" cy="5667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5" name="Google Shape;35;p5"/>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36" name="Google Shape;36;p5"/>
          <p:cNvSpPr txBox="1"/>
          <p:nvPr>
            <p:ph idx="1" type="body"/>
          </p:nvPr>
        </p:nvSpPr>
        <p:spPr>
          <a:xfrm>
            <a:off x="1792288" y="5367338"/>
            <a:ext cx="5486400" cy="804900"/>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37" name="Google Shape;37;p5"/>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5"/>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5"/>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0" name="Shape 40"/>
        <p:cNvGrpSpPr/>
        <p:nvPr/>
      </p:nvGrpSpPr>
      <p:grpSpPr>
        <a:xfrm>
          <a:off x="0" y="0"/>
          <a:ext cx="0" cy="0"/>
          <a:chOff x="0" y="0"/>
          <a:chExt cx="0" cy="0"/>
        </a:xfrm>
      </p:grpSpPr>
      <p:sp>
        <p:nvSpPr>
          <p:cNvPr id="41" name="Google Shape;41;p6"/>
          <p:cNvSpPr txBox="1"/>
          <p:nvPr>
            <p:ph type="title"/>
          </p:nvPr>
        </p:nvSpPr>
        <p:spPr>
          <a:xfrm>
            <a:off x="457200" y="273050"/>
            <a:ext cx="3008400" cy="11619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2" name="Google Shape;42;p6"/>
          <p:cNvSpPr txBox="1"/>
          <p:nvPr>
            <p:ph idx="1" type="body"/>
          </p:nvPr>
        </p:nvSpPr>
        <p:spPr>
          <a:xfrm>
            <a:off x="3575050" y="273050"/>
            <a:ext cx="5111700" cy="5853000"/>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Font typeface="Arial"/>
              <a:buChar char="•"/>
              <a:defRPr sz="3200"/>
            </a:lvl1pPr>
            <a:lvl2pPr indent="-406400" lvl="1" marL="914400" algn="l">
              <a:spcBef>
                <a:spcPts val="560"/>
              </a:spcBef>
              <a:spcAft>
                <a:spcPts val="0"/>
              </a:spcAft>
              <a:buClr>
                <a:schemeClr val="dk1"/>
              </a:buClr>
              <a:buSzPts val="2800"/>
              <a:buFont typeface="Arial"/>
              <a:buChar char="–"/>
              <a:defRPr sz="2800"/>
            </a:lvl2pPr>
            <a:lvl3pPr indent="-381000" lvl="2" marL="1371600" algn="l">
              <a:spcBef>
                <a:spcPts val="480"/>
              </a:spcBef>
              <a:spcAft>
                <a:spcPts val="0"/>
              </a:spcAft>
              <a:buClr>
                <a:schemeClr val="dk1"/>
              </a:buClr>
              <a:buSzPts val="2400"/>
              <a:buFont typeface="Arial"/>
              <a:buChar char="•"/>
              <a:defRPr sz="2400"/>
            </a:lvl3pPr>
            <a:lvl4pPr indent="-355600" lvl="3" marL="1828800" algn="l">
              <a:spcBef>
                <a:spcPts val="400"/>
              </a:spcBef>
              <a:spcAft>
                <a:spcPts val="0"/>
              </a:spcAft>
              <a:buClr>
                <a:schemeClr val="dk1"/>
              </a:buClr>
              <a:buSzPts val="2000"/>
              <a:buFont typeface="Arial"/>
              <a:buChar char="–"/>
              <a:defRPr sz="2000"/>
            </a:lvl4pPr>
            <a:lvl5pPr indent="-355600" lvl="4" marL="2286000" algn="l">
              <a:spcBef>
                <a:spcPts val="400"/>
              </a:spcBef>
              <a:spcAft>
                <a:spcPts val="0"/>
              </a:spcAft>
              <a:buClr>
                <a:schemeClr val="dk1"/>
              </a:buClr>
              <a:buSzPts val="2000"/>
              <a:buFont typeface="Arial"/>
              <a:buChar char="»"/>
              <a:defRPr sz="2000"/>
            </a:lvl5pPr>
            <a:lvl6pPr indent="-355600" lvl="5" marL="2743200" algn="l">
              <a:spcBef>
                <a:spcPts val="400"/>
              </a:spcBef>
              <a:spcAft>
                <a:spcPts val="0"/>
              </a:spcAft>
              <a:buClr>
                <a:schemeClr val="dk1"/>
              </a:buClr>
              <a:buSzPts val="2000"/>
              <a:buFont typeface="Arial"/>
              <a:buChar char="»"/>
              <a:defRPr sz="2000"/>
            </a:lvl6pPr>
            <a:lvl7pPr indent="-355600" lvl="6" marL="3200400" algn="l">
              <a:spcBef>
                <a:spcPts val="400"/>
              </a:spcBef>
              <a:spcAft>
                <a:spcPts val="0"/>
              </a:spcAft>
              <a:buClr>
                <a:schemeClr val="dk1"/>
              </a:buClr>
              <a:buSzPts val="2000"/>
              <a:buFont typeface="Arial"/>
              <a:buChar char="»"/>
              <a:defRPr sz="2000"/>
            </a:lvl7pPr>
            <a:lvl8pPr indent="-355600" lvl="7" marL="3657600" algn="l">
              <a:spcBef>
                <a:spcPts val="400"/>
              </a:spcBef>
              <a:spcAft>
                <a:spcPts val="0"/>
              </a:spcAft>
              <a:buClr>
                <a:schemeClr val="dk1"/>
              </a:buClr>
              <a:buSzPts val="2000"/>
              <a:buFont typeface="Arial"/>
              <a:buChar char="»"/>
              <a:defRPr sz="2000"/>
            </a:lvl8pPr>
            <a:lvl9pPr indent="-355600" lvl="8" marL="4114800" algn="l">
              <a:spcBef>
                <a:spcPts val="400"/>
              </a:spcBef>
              <a:spcAft>
                <a:spcPts val="0"/>
              </a:spcAft>
              <a:buClr>
                <a:schemeClr val="dk1"/>
              </a:buClr>
              <a:buSzPts val="2000"/>
              <a:buFont typeface="Arial"/>
              <a:buChar char="»"/>
              <a:defRPr sz="2000"/>
            </a:lvl9pPr>
          </a:lstStyle>
          <a:p/>
        </p:txBody>
      </p:sp>
      <p:sp>
        <p:nvSpPr>
          <p:cNvPr id="43" name="Google Shape;43;p6"/>
          <p:cNvSpPr txBox="1"/>
          <p:nvPr>
            <p:ph idx="2" type="body"/>
          </p:nvPr>
        </p:nvSpPr>
        <p:spPr>
          <a:xfrm>
            <a:off x="457200" y="1435100"/>
            <a:ext cx="3008400" cy="4691100"/>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44" name="Google Shape;44;p6"/>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6"/>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6"/>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7" name="Shape 47"/>
        <p:cNvGrpSpPr/>
        <p:nvPr/>
      </p:nvGrpSpPr>
      <p:grpSpPr>
        <a:xfrm>
          <a:off x="0" y="0"/>
          <a:ext cx="0" cy="0"/>
          <a:chOff x="0" y="0"/>
          <a:chExt cx="0" cy="0"/>
        </a:xfrm>
      </p:grpSpPr>
      <p:sp>
        <p:nvSpPr>
          <p:cNvPr id="48" name="Google Shape;48;p7"/>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7"/>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7"/>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1" name="Shape 51"/>
        <p:cNvGrpSpPr/>
        <p:nvPr/>
      </p:nvGrpSpPr>
      <p:grpSpPr>
        <a:xfrm>
          <a:off x="0" y="0"/>
          <a:ext cx="0" cy="0"/>
          <a:chOff x="0" y="0"/>
          <a:chExt cx="0" cy="0"/>
        </a:xfrm>
      </p:grpSpPr>
      <p:sp>
        <p:nvSpPr>
          <p:cNvPr id="52" name="Google Shape;52;p8"/>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3" name="Google Shape;53;p8"/>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8"/>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8"/>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6" name="Shape 56"/>
        <p:cNvGrpSpPr/>
        <p:nvPr/>
      </p:nvGrpSpPr>
      <p:grpSpPr>
        <a:xfrm>
          <a:off x="0" y="0"/>
          <a:ext cx="0" cy="0"/>
          <a:chOff x="0" y="0"/>
          <a:chExt cx="0" cy="0"/>
        </a:xfrm>
      </p:grpSpPr>
      <p:sp>
        <p:nvSpPr>
          <p:cNvPr id="57" name="Google Shape;57;p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8" name="Google Shape;58;p9"/>
          <p:cNvSpPr txBox="1"/>
          <p:nvPr>
            <p:ph idx="1" type="body"/>
          </p:nvPr>
        </p:nvSpPr>
        <p:spPr>
          <a:xfrm>
            <a:off x="457200" y="1535113"/>
            <a:ext cx="4040100" cy="639900"/>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59" name="Google Shape;59;p9"/>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60" name="Google Shape;60;p9"/>
          <p:cNvSpPr txBox="1"/>
          <p:nvPr>
            <p:ph idx="3" type="body"/>
          </p:nvPr>
        </p:nvSpPr>
        <p:spPr>
          <a:xfrm>
            <a:off x="4645025" y="1535113"/>
            <a:ext cx="4041900" cy="639900"/>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61" name="Google Shape;61;p9"/>
          <p:cNvSpPr txBox="1"/>
          <p:nvPr>
            <p:ph idx="4" type="body"/>
          </p:nvPr>
        </p:nvSpPr>
        <p:spPr>
          <a:xfrm>
            <a:off x="4645025" y="2174875"/>
            <a:ext cx="4041900" cy="3951300"/>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62" name="Google Shape;62;p9"/>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9"/>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9"/>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5" name="Shape 65"/>
        <p:cNvGrpSpPr/>
        <p:nvPr/>
      </p:nvGrpSpPr>
      <p:grpSpPr>
        <a:xfrm>
          <a:off x="0" y="0"/>
          <a:ext cx="0" cy="0"/>
          <a:chOff x="0" y="0"/>
          <a:chExt cx="0" cy="0"/>
        </a:xfrm>
      </p:grpSpPr>
      <p:sp>
        <p:nvSpPr>
          <p:cNvPr id="66" name="Google Shape;66;p10"/>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7" name="Google Shape;67;p10"/>
          <p:cNvSpPr txBox="1"/>
          <p:nvPr>
            <p:ph idx="1" type="body"/>
          </p:nvPr>
        </p:nvSpPr>
        <p:spPr>
          <a:xfrm>
            <a:off x="685800" y="1981200"/>
            <a:ext cx="3810000" cy="4114800"/>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68" name="Google Shape;68;p10"/>
          <p:cNvSpPr txBox="1"/>
          <p:nvPr>
            <p:ph idx="2" type="body"/>
          </p:nvPr>
        </p:nvSpPr>
        <p:spPr>
          <a:xfrm>
            <a:off x="4648200" y="1981200"/>
            <a:ext cx="3810000" cy="4114800"/>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69" name="Google Shape;69;p10"/>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0"/>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0"/>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1" name="Google Shape;11;p1"/>
          <p:cNvSpPr txBox="1"/>
          <p:nvPr>
            <p:ph idx="1" type="body"/>
          </p:nvPr>
        </p:nvSpPr>
        <p:spPr>
          <a:xfrm>
            <a:off x="685800" y="1981200"/>
            <a:ext cx="7772400" cy="41148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 name="Google Shape;12;p1"/>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13" name="Google Shape;13;p1"/>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14" name="Google Shape;14;p1"/>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solidFill>
                <a:srgbClr val="000000"/>
              </a:solidFil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comments" Target="../comments/comment2.xml"/><Relationship Id="rId4" Type="http://schemas.openxmlformats.org/officeDocument/2006/relationships/image" Target="../media/image24.png"/><Relationship Id="rId5"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comments" Target="../comments/comment3.xml"/><Relationship Id="rId4" Type="http://schemas.openxmlformats.org/officeDocument/2006/relationships/image" Target="../media/image16.png"/><Relationship Id="rId5"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jpg"/><Relationship Id="rId4" Type="http://schemas.openxmlformats.org/officeDocument/2006/relationships/image" Target="../media/image11.png"/><Relationship Id="rId5" Type="http://schemas.openxmlformats.org/officeDocument/2006/relationships/image" Target="../media/image4.png"/><Relationship Id="rId6"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2.jpg"/><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jpg"/><Relationship Id="rId4" Type="http://schemas.openxmlformats.org/officeDocument/2006/relationships/image" Target="../media/image19.jpg"/><Relationship Id="rId5" Type="http://schemas.openxmlformats.org/officeDocument/2006/relationships/image" Target="../media/image27.png"/><Relationship Id="rId6"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jp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2.jpg"/><Relationship Id="rId4" Type="http://schemas.openxmlformats.org/officeDocument/2006/relationships/image" Target="../media/image36.png"/><Relationship Id="rId5"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2.jpg"/><Relationship Id="rId4" Type="http://schemas.openxmlformats.org/officeDocument/2006/relationships/image" Target="../media/image30.png"/><Relationship Id="rId5"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jpg"/><Relationship Id="rId4" Type="http://schemas.openxmlformats.org/officeDocument/2006/relationships/image" Target="../media/image26.png"/><Relationship Id="rId5"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7.jpg"/><Relationship Id="rId4" Type="http://schemas.openxmlformats.org/officeDocument/2006/relationships/image" Target="../media/image20.jpg"/><Relationship Id="rId5"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jpg"/><Relationship Id="rId4" Type="http://schemas.openxmlformats.org/officeDocument/2006/relationships/image" Target="../media/image23.png"/><Relationship Id="rId5"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jpg"/><Relationship Id="rId4" Type="http://schemas.openxmlformats.org/officeDocument/2006/relationships/image" Target="../media/image3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hyperlink" Target="https://eastcentralsrts.org/about-us/contact-us" TargetMode="Externa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comments" Target="../comments/comment1.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descr="_SRTS_PPT_title_01" id="89" name="Google Shape;89;p13"/>
          <p:cNvPicPr preferRelativeResize="0"/>
          <p:nvPr/>
        </p:nvPicPr>
        <p:blipFill rotWithShape="1">
          <a:blip r:embed="rId3">
            <a:alphaModFix/>
          </a:blip>
          <a:srcRect b="0" l="0" r="0" t="0"/>
          <a:stretch/>
        </p:blipFill>
        <p:spPr>
          <a:xfrm>
            <a:off x="0" y="-28575"/>
            <a:ext cx="9144000" cy="6858000"/>
          </a:xfrm>
          <a:prstGeom prst="rect">
            <a:avLst/>
          </a:prstGeom>
          <a:noFill/>
          <a:ln>
            <a:noFill/>
          </a:ln>
        </p:spPr>
      </p:pic>
      <p:sp>
        <p:nvSpPr>
          <p:cNvPr id="90" name="Google Shape;90;p13"/>
          <p:cNvSpPr txBox="1"/>
          <p:nvPr/>
        </p:nvSpPr>
        <p:spPr>
          <a:xfrm>
            <a:off x="728700" y="2438400"/>
            <a:ext cx="7686600" cy="144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2"/>
              </a:buClr>
              <a:buSzPts val="4400"/>
              <a:buFont typeface="Arial"/>
              <a:buNone/>
            </a:pPr>
            <a:r>
              <a:rPr b="1" i="0" lang="en-US" sz="4400" u="none" cap="none" strike="noStrike">
                <a:solidFill>
                  <a:schemeClr val="lt2"/>
                </a:solidFill>
                <a:latin typeface="Cabin Sketch"/>
                <a:ea typeface="Cabin Sketch"/>
                <a:cs typeface="Cabin Sketch"/>
                <a:sym typeface="Cabin Sketch"/>
              </a:rPr>
              <a:t>Community Planning &amp; the </a:t>
            </a:r>
            <a:endParaRPr>
              <a:latin typeface="Cabin Sketch"/>
              <a:ea typeface="Cabin Sketch"/>
              <a:cs typeface="Cabin Sketch"/>
              <a:sym typeface="Cabin Sketch"/>
            </a:endParaRPr>
          </a:p>
          <a:p>
            <a:pPr indent="0" lvl="0" marL="0" marR="0" rtl="0" algn="ctr">
              <a:lnSpc>
                <a:spcPct val="100000"/>
              </a:lnSpc>
              <a:spcBef>
                <a:spcPts val="0"/>
              </a:spcBef>
              <a:spcAft>
                <a:spcPts val="0"/>
              </a:spcAft>
              <a:buClr>
                <a:schemeClr val="lt2"/>
              </a:buClr>
              <a:buSzPts val="4400"/>
              <a:buFont typeface="Arial"/>
              <a:buNone/>
            </a:pPr>
            <a:r>
              <a:rPr b="1" i="0" lang="en-US" sz="4400" u="none" cap="none" strike="noStrike">
                <a:solidFill>
                  <a:schemeClr val="lt2"/>
                </a:solidFill>
                <a:latin typeface="Cabin Sketch"/>
                <a:ea typeface="Cabin Sketch"/>
                <a:cs typeface="Cabin Sketch"/>
                <a:sym typeface="Cabin Sketch"/>
              </a:rPr>
              <a:t>Built Environment</a:t>
            </a:r>
            <a:endParaRPr>
              <a:latin typeface="Cabin Sketch"/>
              <a:ea typeface="Cabin Sketch"/>
              <a:cs typeface="Cabin Sketch"/>
              <a:sym typeface="Cabin Sketch"/>
            </a:endParaRPr>
          </a:p>
        </p:txBody>
      </p:sp>
      <p:pic>
        <p:nvPicPr>
          <p:cNvPr id="91" name="Google Shape;91;p13"/>
          <p:cNvPicPr preferRelativeResize="0"/>
          <p:nvPr/>
        </p:nvPicPr>
        <p:blipFill rotWithShape="1">
          <a:blip r:embed="rId4">
            <a:alphaModFix/>
          </a:blip>
          <a:srcRect b="96667" l="0" r="0" t="0"/>
          <a:stretch/>
        </p:blipFill>
        <p:spPr>
          <a:xfrm>
            <a:off x="571500" y="4191000"/>
            <a:ext cx="8001000" cy="344486"/>
          </a:xfrm>
          <a:prstGeom prst="rect">
            <a:avLst/>
          </a:prstGeom>
          <a:noFill/>
          <a:ln>
            <a:noFill/>
          </a:ln>
        </p:spPr>
      </p:pic>
      <p:sp>
        <p:nvSpPr>
          <p:cNvPr id="92" name="Google Shape;92;p13"/>
          <p:cNvSpPr txBox="1"/>
          <p:nvPr/>
        </p:nvSpPr>
        <p:spPr>
          <a:xfrm>
            <a:off x="1959490" y="4992625"/>
            <a:ext cx="54552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lang="en-US" sz="2400">
                <a:solidFill>
                  <a:schemeClr val="dk1"/>
                </a:solidFill>
                <a:latin typeface="Cabin"/>
                <a:ea typeface="Cabin"/>
                <a:cs typeface="Cabin"/>
                <a:sym typeface="Cabin"/>
              </a:rPr>
              <a:t>Shaping </a:t>
            </a:r>
            <a:r>
              <a:rPr i="0" lang="en-US" sz="2400" u="none" cap="none" strike="noStrike">
                <a:solidFill>
                  <a:schemeClr val="dk1"/>
                </a:solidFill>
                <a:latin typeface="Cabin"/>
                <a:ea typeface="Cabin"/>
                <a:cs typeface="Cabin"/>
                <a:sym typeface="Cabin"/>
              </a:rPr>
              <a:t>what </a:t>
            </a:r>
            <a:r>
              <a:rPr lang="en-US" sz="2400">
                <a:solidFill>
                  <a:schemeClr val="dk1"/>
                </a:solidFill>
                <a:latin typeface="Cabin"/>
                <a:ea typeface="Cabin"/>
                <a:cs typeface="Cabin"/>
                <a:sym typeface="Cabin"/>
              </a:rPr>
              <a:t>our </a:t>
            </a:r>
            <a:r>
              <a:rPr i="0" lang="en-US" sz="2400" u="none" cap="none" strike="noStrike">
                <a:solidFill>
                  <a:schemeClr val="dk1"/>
                </a:solidFill>
                <a:latin typeface="Cabin"/>
                <a:ea typeface="Cabin"/>
                <a:cs typeface="Cabin"/>
                <a:sym typeface="Cabin"/>
              </a:rPr>
              <a:t>community looks like! </a:t>
            </a:r>
            <a:endParaRPr>
              <a:latin typeface="Cabin"/>
              <a:ea typeface="Cabin"/>
              <a:cs typeface="Cabin"/>
              <a:sym typeface="Cabin"/>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2"/>
          <p:cNvSpPr txBox="1"/>
          <p:nvPr/>
        </p:nvSpPr>
        <p:spPr>
          <a:xfrm>
            <a:off x="391775" y="495775"/>
            <a:ext cx="4004100" cy="1477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2"/>
              </a:buClr>
              <a:buSzPts val="2400"/>
              <a:buFont typeface="Arial"/>
              <a:buNone/>
            </a:pPr>
            <a:r>
              <a:rPr b="1" lang="en-US" sz="4500">
                <a:solidFill>
                  <a:srgbClr val="DB8B13"/>
                </a:solidFill>
                <a:latin typeface="Cabin Sketch"/>
                <a:ea typeface="Cabin Sketch"/>
                <a:cs typeface="Cabin Sketch"/>
                <a:sym typeface="Cabin Sketch"/>
              </a:rPr>
              <a:t>City / Regional Planner:</a:t>
            </a:r>
            <a:endParaRPr b="1" sz="3000">
              <a:solidFill>
                <a:srgbClr val="DB8B13"/>
              </a:solidFill>
              <a:latin typeface="Cabin Sketch"/>
              <a:ea typeface="Cabin Sketch"/>
              <a:cs typeface="Cabin Sketch"/>
              <a:sym typeface="Cabin Sketch"/>
            </a:endParaRPr>
          </a:p>
        </p:txBody>
      </p:sp>
      <p:sp>
        <p:nvSpPr>
          <p:cNvPr id="170" name="Google Shape;170;p22"/>
          <p:cNvSpPr txBox="1"/>
          <p:nvPr/>
        </p:nvSpPr>
        <p:spPr>
          <a:xfrm>
            <a:off x="391775" y="2161700"/>
            <a:ext cx="3796500" cy="4340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500">
                <a:solidFill>
                  <a:srgbClr val="DB8B13"/>
                </a:solidFill>
                <a:latin typeface="Cabin Sketch"/>
                <a:ea typeface="Cabin Sketch"/>
                <a:cs typeface="Cabin Sketch"/>
                <a:sym typeface="Cabin Sketch"/>
              </a:rPr>
              <a:t>Someone who determines </a:t>
            </a:r>
            <a:r>
              <a:rPr b="1" lang="en-US" sz="4500" u="sng">
                <a:solidFill>
                  <a:srgbClr val="DB8B13"/>
                </a:solidFill>
                <a:latin typeface="Cabin Sketch"/>
                <a:ea typeface="Cabin Sketch"/>
                <a:cs typeface="Cabin Sketch"/>
                <a:sym typeface="Cabin Sketch"/>
              </a:rPr>
              <a:t>the best way</a:t>
            </a:r>
            <a:r>
              <a:rPr b="1" lang="en-US" sz="4500">
                <a:solidFill>
                  <a:srgbClr val="DB8B13"/>
                </a:solidFill>
                <a:latin typeface="Cabin Sketch"/>
                <a:ea typeface="Cabin Sketch"/>
                <a:cs typeface="Cabin Sketch"/>
                <a:sym typeface="Cabin Sketch"/>
              </a:rPr>
              <a:t> to use a city’s land and resources.</a:t>
            </a:r>
            <a:endParaRPr b="1" sz="4500">
              <a:solidFill>
                <a:srgbClr val="DB8B13"/>
              </a:solidFill>
              <a:latin typeface="Cabin Sketch"/>
              <a:ea typeface="Cabin Sketch"/>
              <a:cs typeface="Cabin Sketch"/>
              <a:sym typeface="Cabin Sketch"/>
            </a:endParaRPr>
          </a:p>
        </p:txBody>
      </p:sp>
      <p:sp>
        <p:nvSpPr>
          <p:cNvPr id="171" name="Google Shape;171;p22"/>
          <p:cNvSpPr txBox="1"/>
          <p:nvPr/>
        </p:nvSpPr>
        <p:spPr>
          <a:xfrm>
            <a:off x="4801550" y="495775"/>
            <a:ext cx="4056000" cy="1477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2"/>
              </a:buClr>
              <a:buSzPts val="2400"/>
              <a:buFont typeface="Arial"/>
              <a:buNone/>
            </a:pPr>
            <a:r>
              <a:rPr b="1" lang="en-US" sz="4500">
                <a:solidFill>
                  <a:srgbClr val="3C78D8"/>
                </a:solidFill>
                <a:latin typeface="Cabin Sketch"/>
                <a:ea typeface="Cabin Sketch"/>
                <a:cs typeface="Cabin Sketch"/>
                <a:sym typeface="Cabin Sketch"/>
              </a:rPr>
              <a:t>City / Regional</a:t>
            </a:r>
            <a:endParaRPr b="1" sz="4500">
              <a:solidFill>
                <a:srgbClr val="3C78D8"/>
              </a:solidFill>
              <a:latin typeface="Cabin Sketch"/>
              <a:ea typeface="Cabin Sketch"/>
              <a:cs typeface="Cabin Sketch"/>
              <a:sym typeface="Cabin Sketch"/>
            </a:endParaRPr>
          </a:p>
          <a:p>
            <a:pPr indent="0" lvl="0" marL="0" marR="0" rtl="0" algn="l">
              <a:lnSpc>
                <a:spcPct val="100000"/>
              </a:lnSpc>
              <a:spcBef>
                <a:spcPts val="0"/>
              </a:spcBef>
              <a:spcAft>
                <a:spcPts val="0"/>
              </a:spcAft>
              <a:buClr>
                <a:schemeClr val="lt2"/>
              </a:buClr>
              <a:buSzPts val="2400"/>
              <a:buFont typeface="Arial"/>
              <a:buNone/>
            </a:pPr>
            <a:r>
              <a:rPr b="1" lang="en-US" sz="4500">
                <a:solidFill>
                  <a:srgbClr val="3C78D8"/>
                </a:solidFill>
                <a:latin typeface="Cabin Sketch"/>
                <a:ea typeface="Cabin Sketch"/>
                <a:cs typeface="Cabin Sketch"/>
                <a:sym typeface="Cabin Sketch"/>
              </a:rPr>
              <a:t>Engineer:</a:t>
            </a:r>
            <a:endParaRPr b="1" sz="3000">
              <a:solidFill>
                <a:srgbClr val="3C78D8"/>
              </a:solidFill>
              <a:latin typeface="Cabin Sketch"/>
              <a:ea typeface="Cabin Sketch"/>
              <a:cs typeface="Cabin Sketch"/>
              <a:sym typeface="Cabin Sketch"/>
            </a:endParaRPr>
          </a:p>
        </p:txBody>
      </p:sp>
      <p:sp>
        <p:nvSpPr>
          <p:cNvPr id="172" name="Google Shape;172;p22"/>
          <p:cNvSpPr txBox="1"/>
          <p:nvPr/>
        </p:nvSpPr>
        <p:spPr>
          <a:xfrm>
            <a:off x="4801550" y="2161700"/>
            <a:ext cx="3796500" cy="364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500">
                <a:solidFill>
                  <a:srgbClr val="3C78D8"/>
                </a:solidFill>
                <a:latin typeface="Cabin Sketch"/>
                <a:ea typeface="Cabin Sketch"/>
                <a:cs typeface="Cabin Sketch"/>
                <a:sym typeface="Cabin Sketch"/>
              </a:rPr>
              <a:t>Someone who </a:t>
            </a:r>
            <a:r>
              <a:rPr b="1" lang="en-US" sz="4500" u="sng">
                <a:solidFill>
                  <a:srgbClr val="3C78D8"/>
                </a:solidFill>
                <a:latin typeface="Cabin Sketch"/>
                <a:ea typeface="Cabin Sketch"/>
                <a:cs typeface="Cabin Sketch"/>
                <a:sym typeface="Cabin Sketch"/>
              </a:rPr>
              <a:t>designs and maintains </a:t>
            </a:r>
            <a:r>
              <a:rPr b="1" lang="en-US" sz="4500">
                <a:solidFill>
                  <a:srgbClr val="3C78D8"/>
                </a:solidFill>
                <a:latin typeface="Cabin Sketch"/>
                <a:ea typeface="Cabin Sketch"/>
                <a:cs typeface="Cabin Sketch"/>
                <a:sym typeface="Cabin Sketch"/>
              </a:rPr>
              <a:t>infrastructure</a:t>
            </a:r>
            <a:r>
              <a:rPr b="1" lang="en-US" sz="4500">
                <a:solidFill>
                  <a:srgbClr val="3C78D8"/>
                </a:solidFill>
                <a:latin typeface="Cabin Sketch"/>
                <a:ea typeface="Cabin Sketch"/>
                <a:cs typeface="Cabin Sketch"/>
                <a:sym typeface="Cabin Sketch"/>
              </a:rPr>
              <a:t> and systems. </a:t>
            </a:r>
            <a:endParaRPr b="1" sz="4500">
              <a:solidFill>
                <a:srgbClr val="3C78D8"/>
              </a:solidFill>
              <a:latin typeface="Cabin Sketch"/>
              <a:ea typeface="Cabin Sketch"/>
              <a:cs typeface="Cabin Sketch"/>
              <a:sym typeface="Cabin Sketch"/>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1000"/>
                                        <p:tgtEl>
                                          <p:spTgt spid="1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1000"/>
                                        <p:tgtEl>
                                          <p:spTgt spid="1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1000"/>
                                        <p:tgtEl>
                                          <p:spTgt spid="1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1000"/>
                                        <p:tgtEl>
                                          <p:spTgt spid="1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3"/>
          <p:cNvSpPr/>
          <p:nvPr/>
        </p:nvSpPr>
        <p:spPr>
          <a:xfrm>
            <a:off x="2765075" y="453375"/>
            <a:ext cx="6378900" cy="54975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3"/>
          <p:cNvSpPr/>
          <p:nvPr/>
        </p:nvSpPr>
        <p:spPr>
          <a:xfrm>
            <a:off x="25" y="453375"/>
            <a:ext cx="6378900" cy="54975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3"/>
          <p:cNvSpPr txBox="1"/>
          <p:nvPr/>
        </p:nvSpPr>
        <p:spPr>
          <a:xfrm>
            <a:off x="6537875" y="2232375"/>
            <a:ext cx="3471900" cy="193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2"/>
              </a:buClr>
              <a:buSzPts val="2400"/>
              <a:buFont typeface="Arial"/>
              <a:buNone/>
            </a:pPr>
            <a:r>
              <a:rPr b="1" lang="en-US" sz="4000">
                <a:solidFill>
                  <a:srgbClr val="3C78D8"/>
                </a:solidFill>
                <a:latin typeface="Cabin Sketch"/>
                <a:ea typeface="Cabin Sketch"/>
                <a:cs typeface="Cabin Sketch"/>
                <a:sym typeface="Cabin Sketch"/>
              </a:rPr>
              <a:t>City / </a:t>
            </a:r>
            <a:endParaRPr b="1" sz="4000">
              <a:solidFill>
                <a:srgbClr val="3C78D8"/>
              </a:solidFill>
              <a:latin typeface="Cabin Sketch"/>
              <a:ea typeface="Cabin Sketch"/>
              <a:cs typeface="Cabin Sketch"/>
              <a:sym typeface="Cabin Sketch"/>
            </a:endParaRPr>
          </a:p>
          <a:p>
            <a:pPr indent="0" lvl="0" marL="0" marR="0" rtl="0" algn="l">
              <a:lnSpc>
                <a:spcPct val="100000"/>
              </a:lnSpc>
              <a:spcBef>
                <a:spcPts val="0"/>
              </a:spcBef>
              <a:spcAft>
                <a:spcPts val="0"/>
              </a:spcAft>
              <a:buClr>
                <a:schemeClr val="lt2"/>
              </a:buClr>
              <a:buSzPts val="2400"/>
              <a:buFont typeface="Arial"/>
              <a:buNone/>
            </a:pPr>
            <a:r>
              <a:rPr b="1" lang="en-US" sz="4000">
                <a:solidFill>
                  <a:srgbClr val="3C78D8"/>
                </a:solidFill>
                <a:latin typeface="Cabin Sketch"/>
                <a:ea typeface="Cabin Sketch"/>
                <a:cs typeface="Cabin Sketch"/>
                <a:sym typeface="Cabin Sketch"/>
              </a:rPr>
              <a:t>Regional</a:t>
            </a:r>
            <a:endParaRPr b="1" sz="4000">
              <a:solidFill>
                <a:srgbClr val="3C78D8"/>
              </a:solidFill>
              <a:latin typeface="Cabin Sketch"/>
              <a:ea typeface="Cabin Sketch"/>
              <a:cs typeface="Cabin Sketch"/>
              <a:sym typeface="Cabin Sketch"/>
            </a:endParaRPr>
          </a:p>
          <a:p>
            <a:pPr indent="0" lvl="0" marL="0" marR="0" rtl="0" algn="l">
              <a:lnSpc>
                <a:spcPct val="100000"/>
              </a:lnSpc>
              <a:spcBef>
                <a:spcPts val="0"/>
              </a:spcBef>
              <a:spcAft>
                <a:spcPts val="0"/>
              </a:spcAft>
              <a:buClr>
                <a:schemeClr val="lt2"/>
              </a:buClr>
              <a:buSzPts val="2400"/>
              <a:buFont typeface="Arial"/>
              <a:buNone/>
            </a:pPr>
            <a:r>
              <a:rPr b="1" lang="en-US" sz="4000">
                <a:solidFill>
                  <a:srgbClr val="3C78D8"/>
                </a:solidFill>
                <a:latin typeface="Cabin Sketch"/>
                <a:ea typeface="Cabin Sketch"/>
                <a:cs typeface="Cabin Sketch"/>
                <a:sym typeface="Cabin Sketch"/>
              </a:rPr>
              <a:t>Engineer</a:t>
            </a:r>
            <a:endParaRPr b="1" sz="4000">
              <a:solidFill>
                <a:srgbClr val="3C78D8"/>
              </a:solidFill>
              <a:latin typeface="Cabin Sketch"/>
              <a:ea typeface="Cabin Sketch"/>
              <a:cs typeface="Cabin Sketch"/>
              <a:sym typeface="Cabin Sketch"/>
            </a:endParaRPr>
          </a:p>
        </p:txBody>
      </p:sp>
      <p:sp>
        <p:nvSpPr>
          <p:cNvPr id="181" name="Google Shape;181;p23"/>
          <p:cNvSpPr txBox="1"/>
          <p:nvPr/>
        </p:nvSpPr>
        <p:spPr>
          <a:xfrm>
            <a:off x="517025" y="2232375"/>
            <a:ext cx="3079500" cy="193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2"/>
              </a:buClr>
              <a:buSzPts val="2400"/>
              <a:buFont typeface="Arial"/>
              <a:buNone/>
            </a:pPr>
            <a:r>
              <a:rPr b="1" lang="en-US" sz="4000">
                <a:solidFill>
                  <a:srgbClr val="DB8B13"/>
                </a:solidFill>
                <a:latin typeface="Cabin Sketch"/>
                <a:ea typeface="Cabin Sketch"/>
                <a:cs typeface="Cabin Sketch"/>
                <a:sym typeface="Cabin Sketch"/>
              </a:rPr>
              <a:t>City / Regional</a:t>
            </a:r>
            <a:endParaRPr b="1" sz="4000">
              <a:solidFill>
                <a:srgbClr val="DB8B13"/>
              </a:solidFill>
              <a:latin typeface="Cabin Sketch"/>
              <a:ea typeface="Cabin Sketch"/>
              <a:cs typeface="Cabin Sketch"/>
              <a:sym typeface="Cabin Sketch"/>
            </a:endParaRPr>
          </a:p>
          <a:p>
            <a:pPr indent="0" lvl="0" marL="0" marR="0" rtl="0" algn="l">
              <a:lnSpc>
                <a:spcPct val="100000"/>
              </a:lnSpc>
              <a:spcBef>
                <a:spcPts val="0"/>
              </a:spcBef>
              <a:spcAft>
                <a:spcPts val="0"/>
              </a:spcAft>
              <a:buClr>
                <a:schemeClr val="lt2"/>
              </a:buClr>
              <a:buSzPts val="2400"/>
              <a:buFont typeface="Arial"/>
              <a:buNone/>
            </a:pPr>
            <a:r>
              <a:rPr b="1" lang="en-US" sz="4000">
                <a:solidFill>
                  <a:srgbClr val="DB8B13"/>
                </a:solidFill>
                <a:latin typeface="Cabin Sketch"/>
                <a:ea typeface="Cabin Sketch"/>
                <a:cs typeface="Cabin Sketch"/>
                <a:sym typeface="Cabin Sketch"/>
              </a:rPr>
              <a:t>Planner</a:t>
            </a:r>
            <a:endParaRPr b="1" sz="4000">
              <a:solidFill>
                <a:srgbClr val="DB8B13"/>
              </a:solidFill>
              <a:latin typeface="Cabin Sketch"/>
              <a:ea typeface="Cabin Sketch"/>
              <a:cs typeface="Cabin Sketch"/>
              <a:sym typeface="Cabin Sketch"/>
            </a:endParaRPr>
          </a:p>
        </p:txBody>
      </p:sp>
      <p:sp>
        <p:nvSpPr>
          <p:cNvPr id="182" name="Google Shape;182;p23"/>
          <p:cNvSpPr txBox="1"/>
          <p:nvPr/>
        </p:nvSpPr>
        <p:spPr>
          <a:xfrm>
            <a:off x="2989775" y="2463375"/>
            <a:ext cx="3471900" cy="1477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2"/>
              </a:buClr>
              <a:buSzPts val="2400"/>
              <a:buFont typeface="Arial"/>
              <a:buNone/>
            </a:pPr>
            <a:r>
              <a:rPr b="1" lang="en-US" sz="4500">
                <a:solidFill>
                  <a:srgbClr val="B2BB1E"/>
                </a:solidFill>
                <a:latin typeface="Cabin Sketch"/>
                <a:ea typeface="Cabin Sketch"/>
                <a:cs typeface="Cabin Sketch"/>
                <a:sym typeface="Cabin Sketch"/>
              </a:rPr>
              <a:t>You! The </a:t>
            </a:r>
            <a:endParaRPr b="1" sz="4500">
              <a:solidFill>
                <a:srgbClr val="B2BB1E"/>
              </a:solidFill>
              <a:latin typeface="Cabin Sketch"/>
              <a:ea typeface="Cabin Sketch"/>
              <a:cs typeface="Cabin Sketch"/>
              <a:sym typeface="Cabin Sketch"/>
            </a:endParaRPr>
          </a:p>
          <a:p>
            <a:pPr indent="0" lvl="0" marL="0" marR="0" rtl="0" algn="l">
              <a:lnSpc>
                <a:spcPct val="100000"/>
              </a:lnSpc>
              <a:spcBef>
                <a:spcPts val="0"/>
              </a:spcBef>
              <a:spcAft>
                <a:spcPts val="0"/>
              </a:spcAft>
              <a:buClr>
                <a:schemeClr val="lt2"/>
              </a:buClr>
              <a:buSzPts val="2400"/>
              <a:buFont typeface="Arial"/>
              <a:buNone/>
            </a:pPr>
            <a:r>
              <a:rPr b="1" lang="en-US" sz="4500">
                <a:solidFill>
                  <a:srgbClr val="B2BB1E"/>
                </a:solidFill>
                <a:latin typeface="Cabin Sketch"/>
                <a:ea typeface="Cabin Sketch"/>
                <a:cs typeface="Cabin Sketch"/>
                <a:sym typeface="Cabin Sketch"/>
              </a:rPr>
              <a:t>Community</a:t>
            </a:r>
            <a:endParaRPr b="1" sz="4500">
              <a:solidFill>
                <a:srgbClr val="B2BB1E"/>
              </a:solidFill>
              <a:latin typeface="Cabin Sketch"/>
              <a:ea typeface="Cabin Sketch"/>
              <a:cs typeface="Cabin Sketch"/>
              <a:sym typeface="Cabin Sketch"/>
            </a:endParaRPr>
          </a:p>
        </p:txBody>
      </p:sp>
      <p:pic>
        <p:nvPicPr>
          <p:cNvPr id="183" name="Google Shape;183;p23"/>
          <p:cNvPicPr preferRelativeResize="0"/>
          <p:nvPr/>
        </p:nvPicPr>
        <p:blipFill>
          <a:blip r:embed="rId4">
            <a:alphaModFix/>
          </a:blip>
          <a:stretch>
            <a:fillRect/>
          </a:stretch>
        </p:blipFill>
        <p:spPr>
          <a:xfrm>
            <a:off x="6378924" y="4742775"/>
            <a:ext cx="2585999" cy="1939500"/>
          </a:xfrm>
          <a:prstGeom prst="rect">
            <a:avLst/>
          </a:prstGeom>
          <a:noFill/>
          <a:ln>
            <a:noFill/>
          </a:ln>
        </p:spPr>
      </p:pic>
      <p:pic>
        <p:nvPicPr>
          <p:cNvPr id="184" name="Google Shape;184;p23"/>
          <p:cNvPicPr preferRelativeResize="0"/>
          <p:nvPr/>
        </p:nvPicPr>
        <p:blipFill>
          <a:blip r:embed="rId5">
            <a:alphaModFix/>
          </a:blip>
          <a:stretch>
            <a:fillRect/>
          </a:stretch>
        </p:blipFill>
        <p:spPr>
          <a:xfrm>
            <a:off x="179075" y="4742786"/>
            <a:ext cx="2586001" cy="1939489"/>
          </a:xfrm>
          <a:prstGeom prst="rect">
            <a:avLst/>
          </a:prstGeom>
          <a:noFill/>
          <a:ln>
            <a:noFill/>
          </a:ln>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4"/>
          <p:cNvSpPr txBox="1"/>
          <p:nvPr/>
        </p:nvSpPr>
        <p:spPr>
          <a:xfrm>
            <a:off x="381550" y="399975"/>
            <a:ext cx="8457600" cy="1246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2"/>
              </a:buClr>
              <a:buSzPts val="2400"/>
              <a:buFont typeface="Arial"/>
              <a:buNone/>
            </a:pPr>
            <a:r>
              <a:rPr b="1" lang="en-US" sz="4500">
                <a:solidFill>
                  <a:schemeClr val="dk1"/>
                </a:solidFill>
                <a:latin typeface="Cabin Sketch"/>
                <a:ea typeface="Cabin Sketch"/>
                <a:cs typeface="Cabin Sketch"/>
                <a:sym typeface="Cabin Sketch"/>
              </a:rPr>
              <a:t>Planners &amp; Engineers...</a:t>
            </a:r>
            <a:endParaRPr b="1" sz="4500">
              <a:solidFill>
                <a:schemeClr val="dk1"/>
              </a:solidFill>
              <a:latin typeface="Cabin Sketch"/>
              <a:ea typeface="Cabin Sketch"/>
              <a:cs typeface="Cabin Sketch"/>
              <a:sym typeface="Cabin Sketch"/>
            </a:endParaRPr>
          </a:p>
          <a:p>
            <a:pPr indent="0" lvl="0" marL="0" marR="0" rtl="0" algn="ctr">
              <a:lnSpc>
                <a:spcPct val="100000"/>
              </a:lnSpc>
              <a:spcBef>
                <a:spcPts val="0"/>
              </a:spcBef>
              <a:spcAft>
                <a:spcPts val="0"/>
              </a:spcAft>
              <a:buClr>
                <a:schemeClr val="lt2"/>
              </a:buClr>
              <a:buSzPts val="2400"/>
              <a:buFont typeface="Arial"/>
              <a:buNone/>
            </a:pPr>
            <a:r>
              <a:t/>
            </a:r>
            <a:endParaRPr b="1" sz="3000">
              <a:solidFill>
                <a:schemeClr val="dk1"/>
              </a:solidFill>
              <a:latin typeface="Cabin Sketch"/>
              <a:ea typeface="Cabin Sketch"/>
              <a:cs typeface="Cabin Sketch"/>
              <a:sym typeface="Cabin Sketch"/>
            </a:endParaRPr>
          </a:p>
        </p:txBody>
      </p:sp>
      <p:sp>
        <p:nvSpPr>
          <p:cNvPr id="191" name="Google Shape;191;p24"/>
          <p:cNvSpPr txBox="1"/>
          <p:nvPr/>
        </p:nvSpPr>
        <p:spPr>
          <a:xfrm>
            <a:off x="571750" y="1594225"/>
            <a:ext cx="8077200" cy="4633200"/>
          </a:xfrm>
          <a:prstGeom prst="rect">
            <a:avLst/>
          </a:prstGeom>
          <a:noFill/>
          <a:ln>
            <a:noFill/>
          </a:ln>
        </p:spPr>
        <p:txBody>
          <a:bodyPr anchorCtr="0" anchor="t" bIns="45700" lIns="91425" spcFirstLastPara="1" rIns="91425" wrap="square" tIns="45700">
            <a:spAutoFit/>
          </a:bodyPr>
          <a:lstStyle/>
          <a:p>
            <a:pPr indent="0" lvl="0" marL="0" rtl="0" algn="l">
              <a:spcBef>
                <a:spcPts val="600"/>
              </a:spcBef>
              <a:spcAft>
                <a:spcPts val="0"/>
              </a:spcAft>
              <a:buNone/>
            </a:pPr>
            <a:r>
              <a:rPr lang="en-US" sz="2000">
                <a:solidFill>
                  <a:schemeClr val="dk1"/>
                </a:solidFill>
                <a:latin typeface="Cabin"/>
                <a:ea typeface="Cabin"/>
                <a:cs typeface="Cabin"/>
                <a:sym typeface="Cabin"/>
              </a:rPr>
              <a:t>Determine how the pieces of our community fit together! </a:t>
            </a:r>
            <a:endParaRPr sz="2000">
              <a:solidFill>
                <a:schemeClr val="dk1"/>
              </a:solidFill>
              <a:latin typeface="Cabin"/>
              <a:ea typeface="Cabin"/>
              <a:cs typeface="Cabin"/>
              <a:sym typeface="Cabin"/>
            </a:endParaRPr>
          </a:p>
          <a:p>
            <a:pPr indent="0" lvl="0" marL="0" rtl="0" algn="l">
              <a:spcBef>
                <a:spcPts val="600"/>
              </a:spcBef>
              <a:spcAft>
                <a:spcPts val="0"/>
              </a:spcAft>
              <a:buNone/>
            </a:pPr>
            <a:r>
              <a:t/>
            </a:r>
            <a:endParaRPr sz="2000">
              <a:solidFill>
                <a:schemeClr val="dk1"/>
              </a:solidFill>
              <a:latin typeface="Cabin"/>
              <a:ea typeface="Cabin"/>
              <a:cs typeface="Cabin"/>
              <a:sym typeface="Cabin"/>
            </a:endParaRPr>
          </a:p>
          <a:p>
            <a:pPr indent="0" lvl="0" marL="0" rtl="0" algn="l">
              <a:spcBef>
                <a:spcPts val="600"/>
              </a:spcBef>
              <a:spcAft>
                <a:spcPts val="0"/>
              </a:spcAft>
              <a:buNone/>
            </a:pPr>
            <a:r>
              <a:rPr lang="en-US" sz="2000">
                <a:solidFill>
                  <a:schemeClr val="dk1"/>
                </a:solidFill>
                <a:latin typeface="Cabin"/>
                <a:ea typeface="Cabin"/>
                <a:cs typeface="Cabin"/>
                <a:sym typeface="Cabin"/>
              </a:rPr>
              <a:t>What are the “pieces of our community”? </a:t>
            </a:r>
            <a:endParaRPr sz="2000">
              <a:solidFill>
                <a:schemeClr val="dk1"/>
              </a:solidFill>
              <a:latin typeface="Cabin"/>
              <a:ea typeface="Cabin"/>
              <a:cs typeface="Cabin"/>
              <a:sym typeface="Cabin"/>
            </a:endParaRPr>
          </a:p>
          <a:p>
            <a:pPr indent="0" lvl="0" marL="0" rtl="0" algn="l">
              <a:spcBef>
                <a:spcPts val="600"/>
              </a:spcBef>
              <a:spcAft>
                <a:spcPts val="0"/>
              </a:spcAft>
              <a:buNone/>
            </a:pPr>
            <a:r>
              <a:t/>
            </a:r>
            <a:endParaRPr sz="2000">
              <a:solidFill>
                <a:schemeClr val="dk1"/>
              </a:solidFill>
              <a:latin typeface="Cabin"/>
              <a:ea typeface="Cabin"/>
              <a:cs typeface="Cabin"/>
              <a:sym typeface="Cabin"/>
            </a:endParaRPr>
          </a:p>
          <a:p>
            <a:pPr indent="0" lvl="0" marL="0" rtl="0" algn="l">
              <a:spcBef>
                <a:spcPts val="600"/>
              </a:spcBef>
              <a:spcAft>
                <a:spcPts val="0"/>
              </a:spcAft>
              <a:buNone/>
            </a:pPr>
            <a:r>
              <a:rPr i="1" lang="en-US" sz="2000">
                <a:solidFill>
                  <a:schemeClr val="dk1"/>
                </a:solidFill>
                <a:latin typeface="Cabin"/>
                <a:ea typeface="Cabin"/>
                <a:cs typeface="Cabin"/>
                <a:sym typeface="Cabin"/>
              </a:rPr>
              <a:t>Anything that is a </a:t>
            </a:r>
            <a:r>
              <a:rPr i="1" lang="en-US" sz="2000">
                <a:solidFill>
                  <a:schemeClr val="dk1"/>
                </a:solidFill>
                <a:latin typeface="Cabin"/>
                <a:ea typeface="Cabin"/>
                <a:cs typeface="Cabin"/>
                <a:sym typeface="Cabin"/>
              </a:rPr>
              <a:t>building, road, or park...</a:t>
            </a:r>
            <a:endParaRPr i="1" sz="2000">
              <a:solidFill>
                <a:schemeClr val="dk1"/>
              </a:solidFill>
              <a:latin typeface="Cabin"/>
              <a:ea typeface="Cabin"/>
              <a:cs typeface="Cabin"/>
              <a:sym typeface="Cabin"/>
            </a:endParaRPr>
          </a:p>
          <a:p>
            <a:pPr indent="-298450" lvl="1" marL="742950" rtl="0" algn="l">
              <a:spcBef>
                <a:spcPts val="600"/>
              </a:spcBef>
              <a:spcAft>
                <a:spcPts val="0"/>
              </a:spcAft>
              <a:buClr>
                <a:schemeClr val="dk1"/>
              </a:buClr>
              <a:buSzPts val="2000"/>
              <a:buFont typeface="Cabin"/>
              <a:buChar char="•"/>
            </a:pPr>
            <a:r>
              <a:rPr lang="en-US" sz="2000">
                <a:solidFill>
                  <a:schemeClr val="dk1"/>
                </a:solidFill>
                <a:latin typeface="Cabin"/>
                <a:ea typeface="Cabin"/>
                <a:cs typeface="Cabin"/>
                <a:sym typeface="Cabin"/>
              </a:rPr>
              <a:t>Schools </a:t>
            </a:r>
            <a:endParaRPr sz="2000">
              <a:solidFill>
                <a:schemeClr val="dk1"/>
              </a:solidFill>
              <a:latin typeface="Cabin"/>
              <a:ea typeface="Cabin"/>
              <a:cs typeface="Cabin"/>
              <a:sym typeface="Cabin"/>
            </a:endParaRPr>
          </a:p>
          <a:p>
            <a:pPr indent="-298450" lvl="1" marL="742950" rtl="0" algn="l">
              <a:spcBef>
                <a:spcPts val="600"/>
              </a:spcBef>
              <a:spcAft>
                <a:spcPts val="0"/>
              </a:spcAft>
              <a:buClr>
                <a:schemeClr val="dk1"/>
              </a:buClr>
              <a:buSzPts val="2000"/>
              <a:buFont typeface="Cabin"/>
              <a:buChar char="•"/>
            </a:pPr>
            <a:r>
              <a:rPr lang="en-US" sz="2000">
                <a:solidFill>
                  <a:schemeClr val="dk1"/>
                </a:solidFill>
                <a:latin typeface="Cabin"/>
                <a:ea typeface="Cabin"/>
                <a:cs typeface="Cabin"/>
                <a:sym typeface="Cabin"/>
              </a:rPr>
              <a:t>Residential areas</a:t>
            </a:r>
            <a:endParaRPr sz="2000">
              <a:solidFill>
                <a:schemeClr val="dk1"/>
              </a:solidFill>
              <a:latin typeface="Cabin"/>
              <a:ea typeface="Cabin"/>
              <a:cs typeface="Cabin"/>
              <a:sym typeface="Cabin"/>
            </a:endParaRPr>
          </a:p>
          <a:p>
            <a:pPr indent="-298450" lvl="1" marL="742950" rtl="0" algn="l">
              <a:spcBef>
                <a:spcPts val="600"/>
              </a:spcBef>
              <a:spcAft>
                <a:spcPts val="0"/>
              </a:spcAft>
              <a:buClr>
                <a:schemeClr val="dk1"/>
              </a:buClr>
              <a:buSzPts val="2000"/>
              <a:buFont typeface="Cabin"/>
              <a:buChar char="•"/>
            </a:pPr>
            <a:r>
              <a:rPr lang="en-US" sz="2000">
                <a:solidFill>
                  <a:schemeClr val="dk1"/>
                </a:solidFill>
                <a:latin typeface="Cabin"/>
                <a:ea typeface="Cabin"/>
                <a:cs typeface="Cabin"/>
                <a:sym typeface="Cabin"/>
              </a:rPr>
              <a:t>Grocery stores, factories, and other businesses </a:t>
            </a:r>
            <a:endParaRPr sz="2000">
              <a:solidFill>
                <a:schemeClr val="dk1"/>
              </a:solidFill>
              <a:latin typeface="Cabin"/>
              <a:ea typeface="Cabin"/>
              <a:cs typeface="Cabin"/>
              <a:sym typeface="Cabin"/>
            </a:endParaRPr>
          </a:p>
          <a:p>
            <a:pPr indent="-298450" lvl="1" marL="742950" rtl="0" algn="l">
              <a:spcBef>
                <a:spcPts val="600"/>
              </a:spcBef>
              <a:spcAft>
                <a:spcPts val="0"/>
              </a:spcAft>
              <a:buClr>
                <a:schemeClr val="dk1"/>
              </a:buClr>
              <a:buSzPts val="2000"/>
              <a:buFont typeface="Cabin"/>
              <a:buChar char="•"/>
            </a:pPr>
            <a:r>
              <a:rPr lang="en-US" sz="2000">
                <a:solidFill>
                  <a:schemeClr val="dk1"/>
                </a:solidFill>
                <a:latin typeface="Cabin"/>
                <a:ea typeface="Cabin"/>
                <a:cs typeface="Cabin"/>
                <a:sym typeface="Cabin"/>
              </a:rPr>
              <a:t>Trails and bike paths </a:t>
            </a:r>
            <a:endParaRPr sz="2000">
              <a:solidFill>
                <a:schemeClr val="dk1"/>
              </a:solidFill>
              <a:latin typeface="Cabin"/>
              <a:ea typeface="Cabin"/>
              <a:cs typeface="Cabin"/>
              <a:sym typeface="Cabin"/>
            </a:endParaRPr>
          </a:p>
          <a:p>
            <a:pPr indent="-298450" lvl="1" marL="742950" rtl="0" algn="l">
              <a:spcBef>
                <a:spcPts val="600"/>
              </a:spcBef>
              <a:spcAft>
                <a:spcPts val="0"/>
              </a:spcAft>
              <a:buClr>
                <a:schemeClr val="dk1"/>
              </a:buClr>
              <a:buSzPts val="2000"/>
              <a:buFont typeface="Cabin"/>
              <a:buChar char="•"/>
            </a:pPr>
            <a:r>
              <a:rPr lang="en-US" sz="2000">
                <a:solidFill>
                  <a:schemeClr val="dk1"/>
                </a:solidFill>
                <a:latin typeface="Cabin"/>
                <a:ea typeface="Cabin"/>
                <a:cs typeface="Cabin"/>
                <a:sym typeface="Cabin"/>
              </a:rPr>
              <a:t>Types of parks</a:t>
            </a:r>
            <a:endParaRPr sz="2000">
              <a:solidFill>
                <a:schemeClr val="dk1"/>
              </a:solidFill>
              <a:latin typeface="Cabin"/>
              <a:ea typeface="Cabin"/>
              <a:cs typeface="Cabin"/>
              <a:sym typeface="Cabin"/>
            </a:endParaRPr>
          </a:p>
          <a:p>
            <a:pPr indent="-298450" lvl="1" marL="742950" rtl="0" algn="l">
              <a:spcBef>
                <a:spcPts val="600"/>
              </a:spcBef>
              <a:spcAft>
                <a:spcPts val="0"/>
              </a:spcAft>
              <a:buClr>
                <a:schemeClr val="dk1"/>
              </a:buClr>
              <a:buSzPts val="2000"/>
              <a:buFont typeface="Cabin"/>
              <a:buChar char="•"/>
            </a:pPr>
            <a:r>
              <a:rPr lang="en-US" sz="2000">
                <a:solidFill>
                  <a:schemeClr val="dk1"/>
                </a:solidFill>
                <a:latin typeface="Cabin"/>
                <a:ea typeface="Cabin"/>
                <a:cs typeface="Cabin"/>
                <a:sym typeface="Cabin"/>
              </a:rPr>
              <a:t>Number of lanes in a road</a:t>
            </a:r>
            <a:endParaRPr sz="2000">
              <a:solidFill>
                <a:schemeClr val="dk1"/>
              </a:solidFill>
              <a:latin typeface="Cabin"/>
              <a:ea typeface="Cabin"/>
              <a:cs typeface="Cabin"/>
              <a:sym typeface="Cabin"/>
            </a:endParaRPr>
          </a:p>
          <a:p>
            <a:pPr indent="-298450" lvl="1" marL="742950" rtl="0" algn="l">
              <a:spcBef>
                <a:spcPts val="600"/>
              </a:spcBef>
              <a:spcAft>
                <a:spcPts val="0"/>
              </a:spcAft>
              <a:buClr>
                <a:schemeClr val="dk1"/>
              </a:buClr>
              <a:buSzPts val="2000"/>
              <a:buFont typeface="Cabin"/>
              <a:buChar char="•"/>
            </a:pPr>
            <a:r>
              <a:rPr lang="en-US" sz="2000">
                <a:solidFill>
                  <a:schemeClr val="dk1"/>
                </a:solidFill>
                <a:latin typeface="Cabin"/>
                <a:ea typeface="Cabin"/>
                <a:cs typeface="Cabin"/>
                <a:sym typeface="Cabin"/>
              </a:rPr>
              <a:t>Bus routes and train tracks </a:t>
            </a:r>
            <a:endParaRPr sz="2000">
              <a:solidFill>
                <a:schemeClr val="dk1"/>
              </a:solidFill>
              <a:latin typeface="Cabin"/>
              <a:ea typeface="Cabin"/>
              <a:cs typeface="Cabin"/>
              <a:sym typeface="Cabin"/>
            </a:endParaRPr>
          </a:p>
        </p:txBody>
      </p:sp>
      <p:sp>
        <p:nvSpPr>
          <p:cNvPr id="192" name="Google Shape;192;p24"/>
          <p:cNvSpPr txBox="1"/>
          <p:nvPr/>
        </p:nvSpPr>
        <p:spPr>
          <a:xfrm>
            <a:off x="5008200" y="6443675"/>
            <a:ext cx="4059600" cy="354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100">
                <a:latin typeface="Cabin"/>
                <a:ea typeface="Cabin"/>
                <a:cs typeface="Cabin"/>
                <a:sym typeface="Cabin"/>
              </a:rPr>
              <a:t>www.planning.org/educators/whatisplanning/</a:t>
            </a:r>
            <a:endParaRPr sz="1100">
              <a:latin typeface="Cabin"/>
              <a:ea typeface="Cabin"/>
              <a:cs typeface="Cabin"/>
              <a:sym typeface="Cabin"/>
            </a:endParaRPr>
          </a:p>
        </p:txBody>
      </p:sp>
      <p:pic>
        <p:nvPicPr>
          <p:cNvPr id="193" name="Google Shape;193;p24"/>
          <p:cNvPicPr preferRelativeResize="0"/>
          <p:nvPr/>
        </p:nvPicPr>
        <p:blipFill>
          <a:blip r:embed="rId4">
            <a:alphaModFix/>
          </a:blip>
          <a:stretch>
            <a:fillRect/>
          </a:stretch>
        </p:blipFill>
        <p:spPr>
          <a:xfrm>
            <a:off x="6526300" y="4234300"/>
            <a:ext cx="2261675" cy="1696275"/>
          </a:xfrm>
          <a:prstGeom prst="rect">
            <a:avLst/>
          </a:prstGeom>
          <a:noFill/>
          <a:ln>
            <a:noFill/>
          </a:ln>
        </p:spPr>
      </p:pic>
      <p:pic>
        <p:nvPicPr>
          <p:cNvPr id="194" name="Google Shape;194;p24"/>
          <p:cNvPicPr preferRelativeResize="0"/>
          <p:nvPr/>
        </p:nvPicPr>
        <p:blipFill>
          <a:blip r:embed="rId5">
            <a:alphaModFix/>
          </a:blip>
          <a:stretch>
            <a:fillRect/>
          </a:stretch>
        </p:blipFill>
        <p:spPr>
          <a:xfrm>
            <a:off x="6498500" y="2406150"/>
            <a:ext cx="2261675" cy="1696248"/>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xEl>
                                              <p:pRg end="0" st="0"/>
                                            </p:txEl>
                                          </p:spTgt>
                                        </p:tgtEl>
                                        <p:attrNameLst>
                                          <p:attrName>style.visibility</p:attrName>
                                        </p:attrNameLst>
                                      </p:cBhvr>
                                      <p:to>
                                        <p:strVal val="visible"/>
                                      </p:to>
                                    </p:set>
                                    <p:animEffect filter="fade" transition="in">
                                      <p:cBhvr>
                                        <p:cTn dur="1000"/>
                                        <p:tgtEl>
                                          <p:spTgt spid="19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xEl>
                                              <p:pRg end="1" st="1"/>
                                            </p:txEl>
                                          </p:spTgt>
                                        </p:tgtEl>
                                        <p:attrNameLst>
                                          <p:attrName>style.visibility</p:attrName>
                                        </p:attrNameLst>
                                      </p:cBhvr>
                                      <p:to>
                                        <p:strVal val="visible"/>
                                      </p:to>
                                    </p:set>
                                    <p:animEffect filter="fade" transition="in">
                                      <p:cBhvr>
                                        <p:cTn dur="1000"/>
                                        <p:tgtEl>
                                          <p:spTgt spid="19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xEl>
                                              <p:pRg end="2" st="2"/>
                                            </p:txEl>
                                          </p:spTgt>
                                        </p:tgtEl>
                                        <p:attrNameLst>
                                          <p:attrName>style.visibility</p:attrName>
                                        </p:attrNameLst>
                                      </p:cBhvr>
                                      <p:to>
                                        <p:strVal val="visible"/>
                                      </p:to>
                                    </p:set>
                                    <p:animEffect filter="fade" transition="in">
                                      <p:cBhvr>
                                        <p:cTn dur="1000"/>
                                        <p:tgtEl>
                                          <p:spTgt spid="19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xEl>
                                              <p:pRg end="3" st="3"/>
                                            </p:txEl>
                                          </p:spTgt>
                                        </p:tgtEl>
                                        <p:attrNameLst>
                                          <p:attrName>style.visibility</p:attrName>
                                        </p:attrNameLst>
                                      </p:cBhvr>
                                      <p:to>
                                        <p:strVal val="visible"/>
                                      </p:to>
                                    </p:set>
                                    <p:animEffect filter="fade" transition="in">
                                      <p:cBhvr>
                                        <p:cTn dur="1000"/>
                                        <p:tgtEl>
                                          <p:spTgt spid="19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xEl>
                                              <p:pRg end="4" st="4"/>
                                            </p:txEl>
                                          </p:spTgt>
                                        </p:tgtEl>
                                        <p:attrNameLst>
                                          <p:attrName>style.visibility</p:attrName>
                                        </p:attrNameLst>
                                      </p:cBhvr>
                                      <p:to>
                                        <p:strVal val="visible"/>
                                      </p:to>
                                    </p:set>
                                    <p:animEffect filter="fade" transition="in">
                                      <p:cBhvr>
                                        <p:cTn dur="1000"/>
                                        <p:tgtEl>
                                          <p:spTgt spid="19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xEl>
                                              <p:pRg end="5" st="5"/>
                                            </p:txEl>
                                          </p:spTgt>
                                        </p:tgtEl>
                                        <p:attrNameLst>
                                          <p:attrName>style.visibility</p:attrName>
                                        </p:attrNameLst>
                                      </p:cBhvr>
                                      <p:to>
                                        <p:strVal val="visible"/>
                                      </p:to>
                                    </p:set>
                                    <p:animEffect filter="fade" transition="in">
                                      <p:cBhvr>
                                        <p:cTn dur="1000"/>
                                        <p:tgtEl>
                                          <p:spTgt spid="19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xEl>
                                              <p:pRg end="6" st="6"/>
                                            </p:txEl>
                                          </p:spTgt>
                                        </p:tgtEl>
                                        <p:attrNameLst>
                                          <p:attrName>style.visibility</p:attrName>
                                        </p:attrNameLst>
                                      </p:cBhvr>
                                      <p:to>
                                        <p:strVal val="visible"/>
                                      </p:to>
                                    </p:set>
                                    <p:animEffect filter="fade" transition="in">
                                      <p:cBhvr>
                                        <p:cTn dur="1000"/>
                                        <p:tgtEl>
                                          <p:spTgt spid="191">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xEl>
                                              <p:pRg end="7" st="7"/>
                                            </p:txEl>
                                          </p:spTgt>
                                        </p:tgtEl>
                                        <p:attrNameLst>
                                          <p:attrName>style.visibility</p:attrName>
                                        </p:attrNameLst>
                                      </p:cBhvr>
                                      <p:to>
                                        <p:strVal val="visible"/>
                                      </p:to>
                                    </p:set>
                                    <p:animEffect filter="fade" transition="in">
                                      <p:cBhvr>
                                        <p:cTn dur="1000"/>
                                        <p:tgtEl>
                                          <p:spTgt spid="191">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xEl>
                                              <p:pRg end="8" st="8"/>
                                            </p:txEl>
                                          </p:spTgt>
                                        </p:tgtEl>
                                        <p:attrNameLst>
                                          <p:attrName>style.visibility</p:attrName>
                                        </p:attrNameLst>
                                      </p:cBhvr>
                                      <p:to>
                                        <p:strVal val="visible"/>
                                      </p:to>
                                    </p:set>
                                    <p:animEffect filter="fade" transition="in">
                                      <p:cBhvr>
                                        <p:cTn dur="1000"/>
                                        <p:tgtEl>
                                          <p:spTgt spid="191">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xEl>
                                              <p:pRg end="9" st="9"/>
                                            </p:txEl>
                                          </p:spTgt>
                                        </p:tgtEl>
                                        <p:attrNameLst>
                                          <p:attrName>style.visibility</p:attrName>
                                        </p:attrNameLst>
                                      </p:cBhvr>
                                      <p:to>
                                        <p:strVal val="visible"/>
                                      </p:to>
                                    </p:set>
                                    <p:animEffect filter="fade" transition="in">
                                      <p:cBhvr>
                                        <p:cTn dur="1000"/>
                                        <p:tgtEl>
                                          <p:spTgt spid="191">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xEl>
                                              <p:pRg end="10" st="10"/>
                                            </p:txEl>
                                          </p:spTgt>
                                        </p:tgtEl>
                                        <p:attrNameLst>
                                          <p:attrName>style.visibility</p:attrName>
                                        </p:attrNameLst>
                                      </p:cBhvr>
                                      <p:to>
                                        <p:strVal val="visible"/>
                                      </p:to>
                                    </p:set>
                                    <p:animEffect filter="fade" transition="in">
                                      <p:cBhvr>
                                        <p:cTn dur="1000"/>
                                        <p:tgtEl>
                                          <p:spTgt spid="191">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xEl>
                                              <p:pRg end="11" st="11"/>
                                            </p:txEl>
                                          </p:spTgt>
                                        </p:tgtEl>
                                        <p:attrNameLst>
                                          <p:attrName>style.visibility</p:attrName>
                                        </p:attrNameLst>
                                      </p:cBhvr>
                                      <p:to>
                                        <p:strVal val="visible"/>
                                      </p:to>
                                    </p:set>
                                    <p:animEffect filter="fade" transition="in">
                                      <p:cBhvr>
                                        <p:cTn dur="1000"/>
                                        <p:tgtEl>
                                          <p:spTgt spid="191">
                                            <p:txEl>
                                              <p:pRg end="11" st="1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descr="_SRTS_PPT_Scooter_Girl" id="200" name="Google Shape;200;p25"/>
          <p:cNvPicPr preferRelativeResize="0"/>
          <p:nvPr/>
        </p:nvPicPr>
        <p:blipFill rotWithShape="1">
          <a:blip r:embed="rId3">
            <a:alphaModFix/>
          </a:blip>
          <a:srcRect b="0" l="0" r="25512" t="0"/>
          <a:stretch/>
        </p:blipFill>
        <p:spPr>
          <a:xfrm>
            <a:off x="2273425" y="0"/>
            <a:ext cx="6810826" cy="6858000"/>
          </a:xfrm>
          <a:prstGeom prst="rect">
            <a:avLst/>
          </a:prstGeom>
          <a:noFill/>
          <a:ln>
            <a:noFill/>
          </a:ln>
        </p:spPr>
      </p:pic>
      <p:sp>
        <p:nvSpPr>
          <p:cNvPr id="201" name="Google Shape;201;p25"/>
          <p:cNvSpPr txBox="1"/>
          <p:nvPr/>
        </p:nvSpPr>
        <p:spPr>
          <a:xfrm>
            <a:off x="343200" y="399975"/>
            <a:ext cx="8457600" cy="1246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2"/>
              </a:buClr>
              <a:buSzPts val="2400"/>
              <a:buFont typeface="Arial"/>
              <a:buNone/>
            </a:pPr>
            <a:r>
              <a:rPr b="1" lang="en-US" sz="4500">
                <a:solidFill>
                  <a:schemeClr val="dk1"/>
                </a:solidFill>
                <a:latin typeface="Cabin Sketch"/>
                <a:ea typeface="Cabin Sketch"/>
                <a:cs typeface="Cabin Sketch"/>
                <a:sym typeface="Cabin Sketch"/>
              </a:rPr>
              <a:t>What does “</a:t>
            </a:r>
            <a:r>
              <a:rPr b="1" lang="en-US" sz="4500">
                <a:solidFill>
                  <a:srgbClr val="B5121B"/>
                </a:solidFill>
                <a:latin typeface="Cabin Sketch"/>
                <a:ea typeface="Cabin Sketch"/>
                <a:cs typeface="Cabin Sketch"/>
                <a:sym typeface="Cabin Sketch"/>
              </a:rPr>
              <a:t>best</a:t>
            </a:r>
            <a:r>
              <a:rPr b="1" lang="en-US" sz="4500">
                <a:solidFill>
                  <a:schemeClr val="dk1"/>
                </a:solidFill>
                <a:latin typeface="Cabin Sketch"/>
                <a:ea typeface="Cabin Sketch"/>
                <a:cs typeface="Cabin Sketch"/>
                <a:sym typeface="Cabin Sketch"/>
              </a:rPr>
              <a:t>” mean?</a:t>
            </a:r>
            <a:endParaRPr b="1" sz="4500">
              <a:solidFill>
                <a:schemeClr val="dk1"/>
              </a:solidFill>
              <a:latin typeface="Cabin Sketch"/>
              <a:ea typeface="Cabin Sketch"/>
              <a:cs typeface="Cabin Sketch"/>
              <a:sym typeface="Cabin Sketch"/>
            </a:endParaRPr>
          </a:p>
          <a:p>
            <a:pPr indent="0" lvl="0" marL="0" marR="0" rtl="0" algn="ctr">
              <a:lnSpc>
                <a:spcPct val="100000"/>
              </a:lnSpc>
              <a:spcBef>
                <a:spcPts val="0"/>
              </a:spcBef>
              <a:spcAft>
                <a:spcPts val="0"/>
              </a:spcAft>
              <a:buClr>
                <a:schemeClr val="lt2"/>
              </a:buClr>
              <a:buSzPts val="2400"/>
              <a:buFont typeface="Arial"/>
              <a:buNone/>
            </a:pPr>
            <a:r>
              <a:t/>
            </a:r>
            <a:endParaRPr b="1" sz="3000">
              <a:solidFill>
                <a:schemeClr val="dk1"/>
              </a:solidFill>
              <a:latin typeface="Cabin Sketch"/>
              <a:ea typeface="Cabin Sketch"/>
              <a:cs typeface="Cabin Sketch"/>
              <a:sym typeface="Cabin Sketch"/>
            </a:endParaRPr>
          </a:p>
        </p:txBody>
      </p:sp>
      <p:sp>
        <p:nvSpPr>
          <p:cNvPr id="202" name="Google Shape;202;p25"/>
          <p:cNvSpPr txBox="1"/>
          <p:nvPr/>
        </p:nvSpPr>
        <p:spPr>
          <a:xfrm>
            <a:off x="533400" y="1770100"/>
            <a:ext cx="8077200" cy="2616600"/>
          </a:xfrm>
          <a:prstGeom prst="rect">
            <a:avLst/>
          </a:prstGeom>
          <a:noFill/>
          <a:ln>
            <a:noFill/>
          </a:ln>
        </p:spPr>
        <p:txBody>
          <a:bodyPr anchorCtr="0" anchor="t" bIns="45700" lIns="91425" spcFirstLastPara="1" rIns="91425" wrap="square" tIns="45700">
            <a:spAutoFit/>
          </a:bodyPr>
          <a:lstStyle/>
          <a:p>
            <a:pPr indent="-323850" lvl="1" marL="742950" rtl="0" algn="l">
              <a:spcBef>
                <a:spcPts val="600"/>
              </a:spcBef>
              <a:spcAft>
                <a:spcPts val="0"/>
              </a:spcAft>
              <a:buClr>
                <a:schemeClr val="dk1"/>
              </a:buClr>
              <a:buSzPts val="2400"/>
              <a:buFont typeface="Cabin"/>
              <a:buChar char="•"/>
            </a:pPr>
            <a:r>
              <a:rPr lang="en-US" sz="2400">
                <a:solidFill>
                  <a:schemeClr val="dk1"/>
                </a:solidFill>
                <a:latin typeface="Cabin"/>
                <a:ea typeface="Cabin"/>
                <a:cs typeface="Cabin"/>
                <a:sym typeface="Cabin"/>
              </a:rPr>
              <a:t>What do you </a:t>
            </a:r>
            <a:r>
              <a:rPr lang="en-US" sz="2400">
                <a:solidFill>
                  <a:srgbClr val="B5121B"/>
                </a:solidFill>
                <a:latin typeface="Cabin"/>
                <a:ea typeface="Cabin"/>
                <a:cs typeface="Cabin"/>
                <a:sym typeface="Cabin"/>
              </a:rPr>
              <a:t>like </a:t>
            </a:r>
            <a:r>
              <a:rPr lang="en-US" sz="2400">
                <a:solidFill>
                  <a:schemeClr val="dk1"/>
                </a:solidFill>
                <a:latin typeface="Cabin"/>
                <a:ea typeface="Cabin"/>
                <a:cs typeface="Cabin"/>
                <a:sym typeface="Cabin"/>
              </a:rPr>
              <a:t>about your neighborhood?</a:t>
            </a:r>
            <a:endParaRPr sz="2400">
              <a:solidFill>
                <a:schemeClr val="dk1"/>
              </a:solidFill>
              <a:latin typeface="Cabin"/>
              <a:ea typeface="Cabin"/>
              <a:cs typeface="Cabin"/>
              <a:sym typeface="Cabin"/>
            </a:endParaRPr>
          </a:p>
          <a:p>
            <a:pPr indent="0" lvl="0" marL="0" rtl="0" algn="l">
              <a:spcBef>
                <a:spcPts val="600"/>
              </a:spcBef>
              <a:spcAft>
                <a:spcPts val="0"/>
              </a:spcAft>
              <a:buNone/>
            </a:pPr>
            <a:r>
              <a:t/>
            </a:r>
            <a:endParaRPr sz="2400">
              <a:solidFill>
                <a:schemeClr val="dk1"/>
              </a:solidFill>
              <a:latin typeface="Cabin"/>
              <a:ea typeface="Cabin"/>
              <a:cs typeface="Cabin"/>
              <a:sym typeface="Cabin"/>
            </a:endParaRPr>
          </a:p>
          <a:p>
            <a:pPr indent="-323850" lvl="1" marL="742950" rtl="0" algn="l">
              <a:spcBef>
                <a:spcPts val="600"/>
              </a:spcBef>
              <a:spcAft>
                <a:spcPts val="0"/>
              </a:spcAft>
              <a:buClr>
                <a:schemeClr val="dk1"/>
              </a:buClr>
              <a:buSzPts val="2400"/>
              <a:buFont typeface="Cabin"/>
              <a:buChar char="•"/>
            </a:pPr>
            <a:r>
              <a:rPr lang="en-US" sz="2400">
                <a:solidFill>
                  <a:schemeClr val="dk1"/>
                </a:solidFill>
                <a:latin typeface="Cabin"/>
                <a:ea typeface="Cabin"/>
                <a:cs typeface="Cabin"/>
                <a:sym typeface="Cabin"/>
              </a:rPr>
              <a:t>What is something in your neighborhood that makes you feel </a:t>
            </a:r>
            <a:r>
              <a:rPr lang="en-US" sz="2400">
                <a:solidFill>
                  <a:srgbClr val="B5121B"/>
                </a:solidFill>
                <a:latin typeface="Cabin"/>
                <a:ea typeface="Cabin"/>
                <a:cs typeface="Cabin"/>
                <a:sym typeface="Cabin"/>
              </a:rPr>
              <a:t>safe</a:t>
            </a:r>
            <a:r>
              <a:rPr lang="en-US" sz="2400">
                <a:solidFill>
                  <a:schemeClr val="dk1"/>
                </a:solidFill>
                <a:latin typeface="Cabin"/>
                <a:ea typeface="Cabin"/>
                <a:cs typeface="Cabin"/>
                <a:sym typeface="Cabin"/>
              </a:rPr>
              <a:t>?</a:t>
            </a:r>
            <a:endParaRPr sz="2400">
              <a:solidFill>
                <a:schemeClr val="dk1"/>
              </a:solidFill>
              <a:latin typeface="Cabin"/>
              <a:ea typeface="Cabin"/>
              <a:cs typeface="Cabin"/>
              <a:sym typeface="Cabin"/>
            </a:endParaRPr>
          </a:p>
          <a:p>
            <a:pPr indent="0" lvl="0" marL="0" rtl="0" algn="l">
              <a:spcBef>
                <a:spcPts val="600"/>
              </a:spcBef>
              <a:spcAft>
                <a:spcPts val="0"/>
              </a:spcAft>
              <a:buNone/>
            </a:pPr>
            <a:r>
              <a:t/>
            </a:r>
            <a:endParaRPr sz="2400">
              <a:solidFill>
                <a:schemeClr val="dk1"/>
              </a:solidFill>
              <a:latin typeface="Cabin"/>
              <a:ea typeface="Cabin"/>
              <a:cs typeface="Cabin"/>
              <a:sym typeface="Cabin"/>
            </a:endParaRPr>
          </a:p>
          <a:p>
            <a:pPr indent="-323850" lvl="1" marL="742950" rtl="0" algn="l">
              <a:spcBef>
                <a:spcPts val="600"/>
              </a:spcBef>
              <a:spcAft>
                <a:spcPts val="0"/>
              </a:spcAft>
              <a:buClr>
                <a:schemeClr val="dk1"/>
              </a:buClr>
              <a:buSzPts val="2400"/>
              <a:buFont typeface="Cabin"/>
              <a:buChar char="•"/>
            </a:pPr>
            <a:r>
              <a:rPr lang="en-US" sz="2400">
                <a:solidFill>
                  <a:schemeClr val="dk1"/>
                </a:solidFill>
                <a:latin typeface="Cabin"/>
                <a:ea typeface="Cabin"/>
                <a:cs typeface="Cabin"/>
                <a:sym typeface="Cabin"/>
              </a:rPr>
              <a:t>What do you </a:t>
            </a:r>
            <a:r>
              <a:rPr lang="en-US" sz="2400">
                <a:solidFill>
                  <a:srgbClr val="B5121B"/>
                </a:solidFill>
                <a:latin typeface="Cabin"/>
                <a:ea typeface="Cabin"/>
                <a:cs typeface="Cabin"/>
                <a:sym typeface="Cabin"/>
              </a:rPr>
              <a:t>dislike </a:t>
            </a:r>
            <a:r>
              <a:rPr lang="en-US" sz="2400">
                <a:solidFill>
                  <a:schemeClr val="dk1"/>
                </a:solidFill>
                <a:latin typeface="Cabin"/>
                <a:ea typeface="Cabin"/>
                <a:cs typeface="Cabin"/>
                <a:sym typeface="Cabin"/>
              </a:rPr>
              <a:t>about your neighborhood?</a:t>
            </a:r>
            <a:endParaRPr sz="2400">
              <a:solidFill>
                <a:schemeClr val="dk1"/>
              </a:solidFill>
              <a:latin typeface="Cabin"/>
              <a:ea typeface="Cabin"/>
              <a:cs typeface="Cabin"/>
              <a:sym typeface="Cabin"/>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
                                            <p:txEl>
                                              <p:pRg end="0" st="0"/>
                                            </p:txEl>
                                          </p:spTgt>
                                        </p:tgtEl>
                                        <p:attrNameLst>
                                          <p:attrName>style.visibility</p:attrName>
                                        </p:attrNameLst>
                                      </p:cBhvr>
                                      <p:to>
                                        <p:strVal val="visible"/>
                                      </p:to>
                                    </p:set>
                                    <p:animEffect filter="fade" transition="in">
                                      <p:cBhvr>
                                        <p:cTn dur="1000"/>
                                        <p:tgtEl>
                                          <p:spTgt spid="20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
                                            <p:txEl>
                                              <p:pRg end="1" st="1"/>
                                            </p:txEl>
                                          </p:spTgt>
                                        </p:tgtEl>
                                        <p:attrNameLst>
                                          <p:attrName>style.visibility</p:attrName>
                                        </p:attrNameLst>
                                      </p:cBhvr>
                                      <p:to>
                                        <p:strVal val="visible"/>
                                      </p:to>
                                    </p:set>
                                    <p:animEffect filter="fade" transition="in">
                                      <p:cBhvr>
                                        <p:cTn dur="1000"/>
                                        <p:tgtEl>
                                          <p:spTgt spid="20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
                                            <p:txEl>
                                              <p:pRg end="2" st="2"/>
                                            </p:txEl>
                                          </p:spTgt>
                                        </p:tgtEl>
                                        <p:attrNameLst>
                                          <p:attrName>style.visibility</p:attrName>
                                        </p:attrNameLst>
                                      </p:cBhvr>
                                      <p:to>
                                        <p:strVal val="visible"/>
                                      </p:to>
                                    </p:set>
                                    <p:animEffect filter="fade" transition="in">
                                      <p:cBhvr>
                                        <p:cTn dur="1000"/>
                                        <p:tgtEl>
                                          <p:spTgt spid="20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
                                            <p:txEl>
                                              <p:pRg end="3" st="3"/>
                                            </p:txEl>
                                          </p:spTgt>
                                        </p:tgtEl>
                                        <p:attrNameLst>
                                          <p:attrName>style.visibility</p:attrName>
                                        </p:attrNameLst>
                                      </p:cBhvr>
                                      <p:to>
                                        <p:strVal val="visible"/>
                                      </p:to>
                                    </p:set>
                                    <p:animEffect filter="fade" transition="in">
                                      <p:cBhvr>
                                        <p:cTn dur="1000"/>
                                        <p:tgtEl>
                                          <p:spTgt spid="20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
                                            <p:txEl>
                                              <p:pRg end="4" st="4"/>
                                            </p:txEl>
                                          </p:spTgt>
                                        </p:tgtEl>
                                        <p:attrNameLst>
                                          <p:attrName>style.visibility</p:attrName>
                                        </p:attrNameLst>
                                      </p:cBhvr>
                                      <p:to>
                                        <p:strVal val="visible"/>
                                      </p:to>
                                    </p:set>
                                    <p:animEffect filter="fade" transition="in">
                                      <p:cBhvr>
                                        <p:cTn dur="1000"/>
                                        <p:tgtEl>
                                          <p:spTgt spid="202">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descr="_SRTS_PPT_Sarah_walker" id="208" name="Google Shape;208;p26"/>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209" name="Google Shape;209;p26"/>
          <p:cNvSpPr txBox="1"/>
          <p:nvPr/>
        </p:nvSpPr>
        <p:spPr>
          <a:xfrm>
            <a:off x="956250" y="554525"/>
            <a:ext cx="7231500" cy="1569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500">
                <a:solidFill>
                  <a:srgbClr val="B2BB1E"/>
                </a:solidFill>
                <a:latin typeface="Cabin Sketch"/>
                <a:ea typeface="Cabin Sketch"/>
                <a:cs typeface="Cabin Sketch"/>
                <a:sym typeface="Cabin Sketch"/>
              </a:rPr>
              <a:t>History of Community Planning</a:t>
            </a:r>
            <a:endParaRPr b="1" sz="4500">
              <a:solidFill>
                <a:srgbClr val="B2BB1E"/>
              </a:solidFill>
              <a:latin typeface="Cabin Sketch"/>
              <a:ea typeface="Cabin Sketch"/>
              <a:cs typeface="Cabin Sketch"/>
              <a:sym typeface="Cabin Sketch"/>
            </a:endParaRPr>
          </a:p>
        </p:txBody>
      </p:sp>
      <p:sp>
        <p:nvSpPr>
          <p:cNvPr id="210" name="Google Shape;210;p26"/>
          <p:cNvSpPr txBox="1"/>
          <p:nvPr/>
        </p:nvSpPr>
        <p:spPr>
          <a:xfrm>
            <a:off x="533400" y="2684500"/>
            <a:ext cx="8077200" cy="3724800"/>
          </a:xfrm>
          <a:prstGeom prst="rect">
            <a:avLst/>
          </a:prstGeom>
          <a:noFill/>
          <a:ln>
            <a:noFill/>
          </a:ln>
        </p:spPr>
        <p:txBody>
          <a:bodyPr anchorCtr="0" anchor="t" bIns="45700" lIns="91425" spcFirstLastPara="1" rIns="91425" wrap="square" tIns="45700">
            <a:spAutoFit/>
          </a:bodyPr>
          <a:lstStyle/>
          <a:p>
            <a:pPr indent="-323850" lvl="1" marL="742950" rtl="0" algn="l">
              <a:spcBef>
                <a:spcPts val="600"/>
              </a:spcBef>
              <a:spcAft>
                <a:spcPts val="0"/>
              </a:spcAft>
              <a:buClr>
                <a:schemeClr val="dk1"/>
              </a:buClr>
              <a:buSzPts val="2400"/>
              <a:buFont typeface="Cabin"/>
              <a:buChar char="•"/>
            </a:pPr>
            <a:r>
              <a:rPr lang="en-US" sz="2400">
                <a:solidFill>
                  <a:schemeClr val="dk1"/>
                </a:solidFill>
                <a:latin typeface="Cabin"/>
                <a:ea typeface="Cabin"/>
                <a:cs typeface="Cabin"/>
                <a:sym typeface="Cabin"/>
              </a:rPr>
              <a:t>Historically, who have been the planners and engineers?</a:t>
            </a:r>
            <a:endParaRPr sz="2400">
              <a:solidFill>
                <a:schemeClr val="dk1"/>
              </a:solidFill>
              <a:latin typeface="Cabin"/>
              <a:ea typeface="Cabin"/>
              <a:cs typeface="Cabin"/>
              <a:sym typeface="Cabin"/>
            </a:endParaRPr>
          </a:p>
          <a:p>
            <a:pPr indent="0" lvl="0" marL="0" rtl="0" algn="l">
              <a:spcBef>
                <a:spcPts val="600"/>
              </a:spcBef>
              <a:spcAft>
                <a:spcPts val="0"/>
              </a:spcAft>
              <a:buNone/>
            </a:pPr>
            <a:r>
              <a:t/>
            </a:r>
            <a:endParaRPr sz="2400">
              <a:solidFill>
                <a:schemeClr val="dk1"/>
              </a:solidFill>
              <a:latin typeface="Cabin"/>
              <a:ea typeface="Cabin"/>
              <a:cs typeface="Cabin"/>
              <a:sym typeface="Cabin"/>
            </a:endParaRPr>
          </a:p>
          <a:p>
            <a:pPr indent="-323850" lvl="1" marL="742950" rtl="0" algn="l">
              <a:spcBef>
                <a:spcPts val="600"/>
              </a:spcBef>
              <a:spcAft>
                <a:spcPts val="0"/>
              </a:spcAft>
              <a:buClr>
                <a:schemeClr val="dk1"/>
              </a:buClr>
              <a:buSzPts val="2400"/>
              <a:buFont typeface="Cabin"/>
              <a:buChar char="•"/>
            </a:pPr>
            <a:r>
              <a:rPr lang="en-US" sz="2400">
                <a:solidFill>
                  <a:schemeClr val="dk1"/>
                </a:solidFill>
                <a:latin typeface="Cabin"/>
                <a:ea typeface="Cabin"/>
                <a:cs typeface="Cabin"/>
                <a:sym typeface="Cabin"/>
              </a:rPr>
              <a:t>Who have they planned for? Whose voices from the community have they listened to?</a:t>
            </a:r>
            <a:endParaRPr sz="2400">
              <a:solidFill>
                <a:schemeClr val="dk1"/>
              </a:solidFill>
              <a:latin typeface="Cabin"/>
              <a:ea typeface="Cabin"/>
              <a:cs typeface="Cabin"/>
              <a:sym typeface="Cabin"/>
            </a:endParaRPr>
          </a:p>
          <a:p>
            <a:pPr indent="0" lvl="0" marL="0" rtl="0" algn="l">
              <a:spcBef>
                <a:spcPts val="600"/>
              </a:spcBef>
              <a:spcAft>
                <a:spcPts val="0"/>
              </a:spcAft>
              <a:buNone/>
            </a:pPr>
            <a:r>
              <a:t/>
            </a:r>
            <a:endParaRPr sz="2400">
              <a:solidFill>
                <a:schemeClr val="dk1"/>
              </a:solidFill>
              <a:latin typeface="Cabin"/>
              <a:ea typeface="Cabin"/>
              <a:cs typeface="Cabin"/>
              <a:sym typeface="Cabin"/>
            </a:endParaRPr>
          </a:p>
          <a:p>
            <a:pPr indent="-323850" lvl="1" marL="742950" rtl="0" algn="l">
              <a:spcBef>
                <a:spcPts val="600"/>
              </a:spcBef>
              <a:spcAft>
                <a:spcPts val="0"/>
              </a:spcAft>
              <a:buClr>
                <a:schemeClr val="dk1"/>
              </a:buClr>
              <a:buSzPts val="2400"/>
              <a:buFont typeface="Cabin"/>
              <a:buChar char="•"/>
            </a:pPr>
            <a:r>
              <a:rPr lang="en-US" sz="2400">
                <a:solidFill>
                  <a:schemeClr val="dk1"/>
                </a:solidFill>
                <a:latin typeface="Cabin"/>
                <a:ea typeface="Cabin"/>
                <a:cs typeface="Cabin"/>
                <a:sym typeface="Cabin"/>
              </a:rPr>
              <a:t>Who has been left out or forced out? How has this history and these decisions affected people’s lives in the present? </a:t>
            </a:r>
            <a:endParaRPr sz="2400">
              <a:solidFill>
                <a:schemeClr val="dk1"/>
              </a:solidFill>
              <a:latin typeface="Cabin"/>
              <a:ea typeface="Cabin"/>
              <a:cs typeface="Cabin"/>
              <a:sym typeface="Cabin"/>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descr="_SRTS_PPT_Carla" id="216" name="Google Shape;216;p27"/>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217" name="Google Shape;217;p27"/>
          <p:cNvSpPr txBox="1"/>
          <p:nvPr/>
        </p:nvSpPr>
        <p:spPr>
          <a:xfrm>
            <a:off x="761125" y="1605875"/>
            <a:ext cx="5285400" cy="54489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None/>
            </a:pPr>
            <a:r>
              <a:rPr lang="en-US" sz="2400">
                <a:solidFill>
                  <a:schemeClr val="dk1"/>
                </a:solidFill>
                <a:latin typeface="Cabin"/>
                <a:ea typeface="Cabin"/>
                <a:cs typeface="Cabin"/>
                <a:sym typeface="Cabin"/>
              </a:rPr>
              <a:t>What is “</a:t>
            </a:r>
            <a:r>
              <a:rPr b="1" lang="en-US" sz="2400">
                <a:solidFill>
                  <a:schemeClr val="dk1"/>
                </a:solidFill>
                <a:latin typeface="Cabin"/>
                <a:ea typeface="Cabin"/>
                <a:cs typeface="Cabin"/>
                <a:sym typeface="Cabin"/>
              </a:rPr>
              <a:t>Active transportation</a:t>
            </a:r>
            <a:r>
              <a:rPr lang="en-US" sz="2400">
                <a:solidFill>
                  <a:schemeClr val="dk1"/>
                </a:solidFill>
                <a:latin typeface="Cabin"/>
                <a:ea typeface="Cabin"/>
                <a:cs typeface="Cabin"/>
                <a:sym typeface="Cabin"/>
              </a:rPr>
              <a:t>”? </a:t>
            </a:r>
            <a:endParaRPr sz="2400">
              <a:solidFill>
                <a:schemeClr val="dk1"/>
              </a:solidFill>
              <a:latin typeface="Cabin"/>
              <a:ea typeface="Cabin"/>
              <a:cs typeface="Cabin"/>
              <a:sym typeface="Cabin"/>
            </a:endParaRPr>
          </a:p>
          <a:p>
            <a:pPr indent="0" lvl="0" marL="0" rtl="0" algn="l">
              <a:spcBef>
                <a:spcPts val="600"/>
              </a:spcBef>
              <a:spcAft>
                <a:spcPts val="0"/>
              </a:spcAft>
              <a:buNone/>
            </a:pPr>
            <a:r>
              <a:t/>
            </a:r>
            <a:endParaRPr sz="2400">
              <a:solidFill>
                <a:schemeClr val="dk1"/>
              </a:solidFill>
              <a:latin typeface="Cabin"/>
              <a:ea typeface="Cabin"/>
              <a:cs typeface="Cabin"/>
              <a:sym typeface="Cabin"/>
            </a:endParaRPr>
          </a:p>
          <a:p>
            <a:pPr indent="0" lvl="0" marL="0" rtl="0" algn="l">
              <a:spcBef>
                <a:spcPts val="600"/>
              </a:spcBef>
              <a:spcAft>
                <a:spcPts val="0"/>
              </a:spcAft>
              <a:buNone/>
            </a:pPr>
            <a:r>
              <a:rPr lang="en-US" sz="2400">
                <a:solidFill>
                  <a:schemeClr val="dk1"/>
                </a:solidFill>
                <a:latin typeface="Cabin"/>
                <a:ea typeface="Cabin"/>
                <a:cs typeface="Cabin"/>
                <a:sym typeface="Cabin"/>
              </a:rPr>
              <a:t>What helps us use active ways to get around?</a:t>
            </a:r>
            <a:endParaRPr sz="2400">
              <a:solidFill>
                <a:schemeClr val="dk1"/>
              </a:solidFill>
              <a:latin typeface="Cabin"/>
              <a:ea typeface="Cabin"/>
              <a:cs typeface="Cabin"/>
              <a:sym typeface="Cabin"/>
            </a:endParaRPr>
          </a:p>
          <a:p>
            <a:pPr indent="0" lvl="0" marL="914400" rtl="0" algn="l">
              <a:spcBef>
                <a:spcPts val="600"/>
              </a:spcBef>
              <a:spcAft>
                <a:spcPts val="0"/>
              </a:spcAft>
              <a:buNone/>
            </a:pPr>
            <a:r>
              <a:rPr b="1" lang="en-US" sz="2400">
                <a:solidFill>
                  <a:schemeClr val="dk1"/>
                </a:solidFill>
                <a:latin typeface="Cabin"/>
                <a:ea typeface="Cabin"/>
                <a:cs typeface="Cabin"/>
                <a:sym typeface="Cabin"/>
              </a:rPr>
              <a:t>Walkability</a:t>
            </a:r>
            <a:r>
              <a:rPr lang="en-US" sz="2400">
                <a:solidFill>
                  <a:schemeClr val="dk1"/>
                </a:solidFill>
                <a:latin typeface="Cabin"/>
                <a:ea typeface="Cabin"/>
                <a:cs typeface="Cabin"/>
                <a:sym typeface="Cabin"/>
              </a:rPr>
              <a:t>: how safe, comfortable, and convenient a place is to walk </a:t>
            </a:r>
            <a:endParaRPr sz="2400">
              <a:solidFill>
                <a:schemeClr val="dk1"/>
              </a:solidFill>
              <a:latin typeface="Cabin"/>
              <a:ea typeface="Cabin"/>
              <a:cs typeface="Cabin"/>
              <a:sym typeface="Cabin"/>
            </a:endParaRPr>
          </a:p>
          <a:p>
            <a:pPr indent="0" lvl="0" marL="457200" rtl="0" algn="l">
              <a:spcBef>
                <a:spcPts val="600"/>
              </a:spcBef>
              <a:spcAft>
                <a:spcPts val="0"/>
              </a:spcAft>
              <a:buNone/>
            </a:pPr>
            <a:r>
              <a:t/>
            </a:r>
            <a:endParaRPr sz="2400">
              <a:solidFill>
                <a:schemeClr val="dk1"/>
              </a:solidFill>
              <a:latin typeface="Cabin"/>
              <a:ea typeface="Cabin"/>
              <a:cs typeface="Cabin"/>
              <a:sym typeface="Cabin"/>
            </a:endParaRPr>
          </a:p>
          <a:p>
            <a:pPr indent="0" lvl="0" marL="914400" rtl="0" algn="l">
              <a:spcBef>
                <a:spcPts val="600"/>
              </a:spcBef>
              <a:spcAft>
                <a:spcPts val="0"/>
              </a:spcAft>
              <a:buNone/>
            </a:pPr>
            <a:r>
              <a:rPr b="1" lang="en-US" sz="2400">
                <a:solidFill>
                  <a:schemeClr val="dk1"/>
                </a:solidFill>
                <a:latin typeface="Cabin"/>
                <a:ea typeface="Cabin"/>
                <a:cs typeface="Cabin"/>
                <a:sym typeface="Cabin"/>
              </a:rPr>
              <a:t>Bikeability</a:t>
            </a:r>
            <a:r>
              <a:rPr lang="en-US" sz="2400">
                <a:solidFill>
                  <a:schemeClr val="dk1"/>
                </a:solidFill>
                <a:latin typeface="Cabin"/>
                <a:ea typeface="Cabin"/>
                <a:cs typeface="Cabin"/>
                <a:sym typeface="Cabin"/>
              </a:rPr>
              <a:t>: </a:t>
            </a:r>
            <a:r>
              <a:rPr lang="en-US" sz="2400">
                <a:solidFill>
                  <a:schemeClr val="dk1"/>
                </a:solidFill>
                <a:latin typeface="Cabin"/>
                <a:ea typeface="Cabin"/>
                <a:cs typeface="Cabin"/>
                <a:sym typeface="Cabin"/>
              </a:rPr>
              <a:t>how safe, comfortable, and convenient a place is to bike</a:t>
            </a:r>
            <a:endParaRPr sz="2400">
              <a:solidFill>
                <a:schemeClr val="dk1"/>
              </a:solidFill>
              <a:latin typeface="Cabin"/>
              <a:ea typeface="Cabin"/>
              <a:cs typeface="Cabin"/>
              <a:sym typeface="Cabin"/>
            </a:endParaRPr>
          </a:p>
          <a:p>
            <a:pPr indent="0" lvl="0" marL="0" rtl="0" algn="l">
              <a:spcBef>
                <a:spcPts val="600"/>
              </a:spcBef>
              <a:spcAft>
                <a:spcPts val="0"/>
              </a:spcAft>
              <a:buNone/>
            </a:pPr>
            <a:r>
              <a:t/>
            </a:r>
            <a:endParaRPr sz="2400">
              <a:solidFill>
                <a:schemeClr val="dk1"/>
              </a:solidFill>
              <a:latin typeface="Cabin"/>
              <a:ea typeface="Cabin"/>
              <a:cs typeface="Cabin"/>
              <a:sym typeface="Cabin"/>
            </a:endParaRPr>
          </a:p>
          <a:p>
            <a:pPr indent="0" lvl="0" marL="0" rtl="0" algn="l">
              <a:spcBef>
                <a:spcPts val="0"/>
              </a:spcBef>
              <a:spcAft>
                <a:spcPts val="0"/>
              </a:spcAft>
              <a:buNone/>
            </a:pPr>
            <a:r>
              <a:t/>
            </a:r>
            <a:endParaRPr sz="2400"/>
          </a:p>
        </p:txBody>
      </p:sp>
      <p:sp>
        <p:nvSpPr>
          <p:cNvPr id="218" name="Google Shape;218;p27"/>
          <p:cNvSpPr txBox="1"/>
          <p:nvPr/>
        </p:nvSpPr>
        <p:spPr>
          <a:xfrm>
            <a:off x="1086425" y="554525"/>
            <a:ext cx="7231500" cy="877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500">
                <a:solidFill>
                  <a:srgbClr val="B2BB1E"/>
                </a:solidFill>
                <a:latin typeface="Cabin Sketch"/>
                <a:ea typeface="Cabin Sketch"/>
                <a:cs typeface="Cabin Sketch"/>
                <a:sym typeface="Cabin Sketch"/>
              </a:rPr>
              <a:t>Active Transportation</a:t>
            </a:r>
            <a:endParaRPr b="1" sz="4500">
              <a:solidFill>
                <a:srgbClr val="B2BB1E"/>
              </a:solidFill>
              <a:latin typeface="Cabin Sketch"/>
              <a:ea typeface="Cabin Sketch"/>
              <a:cs typeface="Cabin Sketch"/>
              <a:sym typeface="Cabin Sketch"/>
            </a:endParaRPr>
          </a:p>
        </p:txBody>
      </p:sp>
      <p:sp>
        <p:nvSpPr>
          <p:cNvPr id="219" name="Google Shape;219;p27"/>
          <p:cNvSpPr/>
          <p:nvPr/>
        </p:nvSpPr>
        <p:spPr>
          <a:xfrm rot="1284660">
            <a:off x="6157110" y="2866156"/>
            <a:ext cx="2861483" cy="2214188"/>
          </a:xfrm>
          <a:prstGeom prst="wedgeEllipseCallout">
            <a:avLst>
              <a:gd fmla="val -20833" name="adj1"/>
              <a:gd fmla="val 62500" name="adj2"/>
            </a:avLst>
          </a:prstGeom>
          <a:solidFill>
            <a:srgbClr val="B5121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2000">
                <a:solidFill>
                  <a:schemeClr val="lt1"/>
                </a:solidFill>
                <a:latin typeface="Cabin"/>
                <a:ea typeface="Cabin"/>
                <a:cs typeface="Cabin"/>
                <a:sym typeface="Cabin"/>
              </a:rPr>
              <a:t>What makes a place walkable? </a:t>
            </a:r>
            <a:endParaRPr b="1" sz="2000">
              <a:solidFill>
                <a:schemeClr val="lt1"/>
              </a:solidFill>
              <a:latin typeface="Cabin"/>
              <a:ea typeface="Cabin"/>
              <a:cs typeface="Cabin"/>
              <a:sym typeface="Cabin"/>
            </a:endParaRPr>
          </a:p>
          <a:p>
            <a:pPr indent="0" lvl="0" marL="0" rtl="0" algn="l">
              <a:spcBef>
                <a:spcPts val="0"/>
              </a:spcBef>
              <a:spcAft>
                <a:spcPts val="0"/>
              </a:spcAft>
              <a:buNone/>
            </a:pPr>
            <a:r>
              <a:rPr b="1" lang="en-US" sz="2000">
                <a:solidFill>
                  <a:schemeClr val="lt1"/>
                </a:solidFill>
                <a:latin typeface="Cabin"/>
                <a:ea typeface="Cabin"/>
                <a:cs typeface="Cabin"/>
                <a:sym typeface="Cabin"/>
              </a:rPr>
              <a:t>Bikeable? </a:t>
            </a:r>
            <a:endParaRPr b="1" sz="2000">
              <a:solidFill>
                <a:schemeClr val="lt1"/>
              </a:solidFill>
              <a:latin typeface="Cabin"/>
              <a:ea typeface="Cabin"/>
              <a:cs typeface="Cabin"/>
              <a:sym typeface="Cabin"/>
            </a:endParaRPr>
          </a:p>
        </p:txBody>
      </p:sp>
      <p:pic>
        <p:nvPicPr>
          <p:cNvPr id="220" name="Google Shape;220;p27"/>
          <p:cNvPicPr preferRelativeResize="0"/>
          <p:nvPr/>
        </p:nvPicPr>
        <p:blipFill>
          <a:blip r:embed="rId4">
            <a:alphaModFix/>
          </a:blip>
          <a:stretch>
            <a:fillRect/>
          </a:stretch>
        </p:blipFill>
        <p:spPr>
          <a:xfrm>
            <a:off x="697300" y="3364599"/>
            <a:ext cx="1027551" cy="899554"/>
          </a:xfrm>
          <a:prstGeom prst="rect">
            <a:avLst/>
          </a:prstGeom>
          <a:noFill/>
          <a:ln>
            <a:noFill/>
          </a:ln>
        </p:spPr>
      </p:pic>
      <p:pic>
        <p:nvPicPr>
          <p:cNvPr id="221" name="Google Shape;221;p27"/>
          <p:cNvPicPr preferRelativeResize="0"/>
          <p:nvPr/>
        </p:nvPicPr>
        <p:blipFill>
          <a:blip r:embed="rId5">
            <a:alphaModFix/>
          </a:blip>
          <a:stretch>
            <a:fillRect/>
          </a:stretch>
        </p:blipFill>
        <p:spPr>
          <a:xfrm>
            <a:off x="766135" y="5147806"/>
            <a:ext cx="889879" cy="970118"/>
          </a:xfrm>
          <a:prstGeom prst="rect">
            <a:avLst/>
          </a:prstGeom>
          <a:noFill/>
          <a:ln>
            <a:noFill/>
          </a:ln>
        </p:spPr>
      </p:pic>
      <p:pic>
        <p:nvPicPr>
          <p:cNvPr id="222" name="Google Shape;222;p27"/>
          <p:cNvPicPr preferRelativeResize="0"/>
          <p:nvPr/>
        </p:nvPicPr>
        <p:blipFill>
          <a:blip r:embed="rId6">
            <a:alphaModFix/>
          </a:blip>
          <a:stretch>
            <a:fillRect/>
          </a:stretch>
        </p:blipFill>
        <p:spPr>
          <a:xfrm>
            <a:off x="726014" y="4253881"/>
            <a:ext cx="970123" cy="970118"/>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
                                            <p:txEl>
                                              <p:pRg end="0" st="0"/>
                                            </p:txEl>
                                          </p:spTgt>
                                        </p:tgtEl>
                                        <p:attrNameLst>
                                          <p:attrName>style.visibility</p:attrName>
                                        </p:attrNameLst>
                                      </p:cBhvr>
                                      <p:to>
                                        <p:strVal val="visible"/>
                                      </p:to>
                                    </p:set>
                                    <p:animEffect filter="fade" transition="in">
                                      <p:cBhvr>
                                        <p:cTn dur="1000"/>
                                        <p:tgtEl>
                                          <p:spTgt spid="21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
                                            <p:txEl>
                                              <p:pRg end="1" st="1"/>
                                            </p:txEl>
                                          </p:spTgt>
                                        </p:tgtEl>
                                        <p:attrNameLst>
                                          <p:attrName>style.visibility</p:attrName>
                                        </p:attrNameLst>
                                      </p:cBhvr>
                                      <p:to>
                                        <p:strVal val="visible"/>
                                      </p:to>
                                    </p:set>
                                    <p:animEffect filter="fade" transition="in">
                                      <p:cBhvr>
                                        <p:cTn dur="1000"/>
                                        <p:tgtEl>
                                          <p:spTgt spid="21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
                                            <p:txEl>
                                              <p:pRg end="2" st="2"/>
                                            </p:txEl>
                                          </p:spTgt>
                                        </p:tgtEl>
                                        <p:attrNameLst>
                                          <p:attrName>style.visibility</p:attrName>
                                        </p:attrNameLst>
                                      </p:cBhvr>
                                      <p:to>
                                        <p:strVal val="visible"/>
                                      </p:to>
                                    </p:set>
                                    <p:animEffect filter="fade" transition="in">
                                      <p:cBhvr>
                                        <p:cTn dur="1000"/>
                                        <p:tgtEl>
                                          <p:spTgt spid="21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
                                            <p:txEl>
                                              <p:pRg end="3" st="3"/>
                                            </p:txEl>
                                          </p:spTgt>
                                        </p:tgtEl>
                                        <p:attrNameLst>
                                          <p:attrName>style.visibility</p:attrName>
                                        </p:attrNameLst>
                                      </p:cBhvr>
                                      <p:to>
                                        <p:strVal val="visible"/>
                                      </p:to>
                                    </p:set>
                                    <p:animEffect filter="fade" transition="in">
                                      <p:cBhvr>
                                        <p:cTn dur="1000"/>
                                        <p:tgtEl>
                                          <p:spTgt spid="21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
                                            <p:txEl>
                                              <p:pRg end="4" st="4"/>
                                            </p:txEl>
                                          </p:spTgt>
                                        </p:tgtEl>
                                        <p:attrNameLst>
                                          <p:attrName>style.visibility</p:attrName>
                                        </p:attrNameLst>
                                      </p:cBhvr>
                                      <p:to>
                                        <p:strVal val="visible"/>
                                      </p:to>
                                    </p:set>
                                    <p:animEffect filter="fade" transition="in">
                                      <p:cBhvr>
                                        <p:cTn dur="1000"/>
                                        <p:tgtEl>
                                          <p:spTgt spid="21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
                                            <p:txEl>
                                              <p:pRg end="5" st="5"/>
                                            </p:txEl>
                                          </p:spTgt>
                                        </p:tgtEl>
                                        <p:attrNameLst>
                                          <p:attrName>style.visibility</p:attrName>
                                        </p:attrNameLst>
                                      </p:cBhvr>
                                      <p:to>
                                        <p:strVal val="visible"/>
                                      </p:to>
                                    </p:set>
                                    <p:animEffect filter="fade" transition="in">
                                      <p:cBhvr>
                                        <p:cTn dur="1000"/>
                                        <p:tgtEl>
                                          <p:spTgt spid="21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
                                            <p:txEl>
                                              <p:pRg end="6" st="6"/>
                                            </p:txEl>
                                          </p:spTgt>
                                        </p:tgtEl>
                                        <p:attrNameLst>
                                          <p:attrName>style.visibility</p:attrName>
                                        </p:attrNameLst>
                                      </p:cBhvr>
                                      <p:to>
                                        <p:strVal val="visible"/>
                                      </p:to>
                                    </p:set>
                                    <p:animEffect filter="fade" transition="in">
                                      <p:cBhvr>
                                        <p:cTn dur="1000"/>
                                        <p:tgtEl>
                                          <p:spTgt spid="217">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
                                            <p:txEl>
                                              <p:pRg end="7" st="7"/>
                                            </p:txEl>
                                          </p:spTgt>
                                        </p:tgtEl>
                                        <p:attrNameLst>
                                          <p:attrName>style.visibility</p:attrName>
                                        </p:attrNameLst>
                                      </p:cBhvr>
                                      <p:to>
                                        <p:strVal val="visible"/>
                                      </p:to>
                                    </p:set>
                                    <p:animEffect filter="fade" transition="in">
                                      <p:cBhvr>
                                        <p:cTn dur="1000"/>
                                        <p:tgtEl>
                                          <p:spTgt spid="217">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descr="_SRTS_PPT_Willie_biker" id="228" name="Google Shape;228;p28"/>
          <p:cNvPicPr preferRelativeResize="0"/>
          <p:nvPr/>
        </p:nvPicPr>
        <p:blipFill rotWithShape="1">
          <a:blip r:embed="rId3">
            <a:alphaModFix/>
          </a:blip>
          <a:srcRect b="0" l="27134" r="0" t="0"/>
          <a:stretch/>
        </p:blipFill>
        <p:spPr>
          <a:xfrm>
            <a:off x="0" y="0"/>
            <a:ext cx="6662851" cy="6858000"/>
          </a:xfrm>
          <a:prstGeom prst="rect">
            <a:avLst/>
          </a:prstGeom>
          <a:noFill/>
          <a:ln>
            <a:noFill/>
          </a:ln>
        </p:spPr>
      </p:pic>
      <p:sp>
        <p:nvSpPr>
          <p:cNvPr id="229" name="Google Shape;229;p28"/>
          <p:cNvSpPr txBox="1"/>
          <p:nvPr/>
        </p:nvSpPr>
        <p:spPr>
          <a:xfrm>
            <a:off x="717350" y="2589525"/>
            <a:ext cx="2488800" cy="29244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None/>
            </a:pPr>
            <a:r>
              <a:rPr lang="en-US" sz="2400">
                <a:solidFill>
                  <a:schemeClr val="dk1"/>
                </a:solidFill>
                <a:latin typeface="Cabin"/>
                <a:ea typeface="Cabin"/>
                <a:cs typeface="Cabin"/>
                <a:sym typeface="Cabin"/>
              </a:rPr>
              <a:t>What is “</a:t>
            </a:r>
            <a:r>
              <a:rPr b="1" lang="en-US" sz="2400">
                <a:solidFill>
                  <a:schemeClr val="dk1"/>
                </a:solidFill>
                <a:latin typeface="Cabin"/>
                <a:ea typeface="Cabin"/>
                <a:cs typeface="Cabin"/>
                <a:sym typeface="Cabin"/>
              </a:rPr>
              <a:t>infrastructure</a:t>
            </a:r>
            <a:r>
              <a:rPr lang="en-US" sz="2400">
                <a:solidFill>
                  <a:schemeClr val="dk1"/>
                </a:solidFill>
                <a:latin typeface="Cabin"/>
                <a:ea typeface="Cabin"/>
                <a:cs typeface="Cabin"/>
                <a:sym typeface="Cabin"/>
              </a:rPr>
              <a:t>”? </a:t>
            </a:r>
            <a:endParaRPr sz="2400">
              <a:solidFill>
                <a:schemeClr val="dk1"/>
              </a:solidFill>
              <a:latin typeface="Cabin"/>
              <a:ea typeface="Cabin"/>
              <a:cs typeface="Cabin"/>
              <a:sym typeface="Cabin"/>
            </a:endParaRPr>
          </a:p>
          <a:p>
            <a:pPr indent="0" lvl="0" marL="0" rtl="0" algn="l">
              <a:spcBef>
                <a:spcPts val="600"/>
              </a:spcBef>
              <a:spcAft>
                <a:spcPts val="0"/>
              </a:spcAft>
              <a:buNone/>
            </a:pPr>
            <a:r>
              <a:t/>
            </a:r>
            <a:endParaRPr sz="2400">
              <a:solidFill>
                <a:schemeClr val="dk1"/>
              </a:solidFill>
              <a:latin typeface="Cabin"/>
              <a:ea typeface="Cabin"/>
              <a:cs typeface="Cabin"/>
              <a:sym typeface="Cabin"/>
            </a:endParaRPr>
          </a:p>
          <a:p>
            <a:pPr indent="0" lvl="0" marL="0" rtl="0" algn="l">
              <a:spcBef>
                <a:spcPts val="600"/>
              </a:spcBef>
              <a:spcAft>
                <a:spcPts val="0"/>
              </a:spcAft>
              <a:buNone/>
            </a:pPr>
            <a:r>
              <a:rPr lang="en-US" sz="2400">
                <a:solidFill>
                  <a:schemeClr val="dk1"/>
                </a:solidFill>
                <a:latin typeface="Cabin"/>
                <a:ea typeface="Cabin"/>
                <a:cs typeface="Cabin"/>
                <a:sym typeface="Cabin"/>
              </a:rPr>
              <a:t>What is </a:t>
            </a:r>
            <a:r>
              <a:rPr b="1" lang="en-US" sz="2400">
                <a:solidFill>
                  <a:schemeClr val="dk1"/>
                </a:solidFill>
                <a:latin typeface="Cabin"/>
                <a:ea typeface="Cabin"/>
                <a:cs typeface="Cabin"/>
                <a:sym typeface="Cabin"/>
              </a:rPr>
              <a:t>active transportation</a:t>
            </a:r>
            <a:r>
              <a:rPr lang="en-US" sz="2400">
                <a:solidFill>
                  <a:schemeClr val="dk1"/>
                </a:solidFill>
                <a:latin typeface="Cabin"/>
                <a:ea typeface="Cabin"/>
                <a:cs typeface="Cabin"/>
                <a:sym typeface="Cabin"/>
              </a:rPr>
              <a:t> infrastructure?</a:t>
            </a:r>
            <a:endParaRPr sz="2400">
              <a:solidFill>
                <a:schemeClr val="dk1"/>
              </a:solidFill>
              <a:latin typeface="Cabin"/>
              <a:ea typeface="Cabin"/>
              <a:cs typeface="Cabin"/>
              <a:sym typeface="Cabin"/>
            </a:endParaRPr>
          </a:p>
          <a:p>
            <a:pPr indent="0" lvl="0" marL="0" rtl="0" algn="l">
              <a:spcBef>
                <a:spcPts val="0"/>
              </a:spcBef>
              <a:spcAft>
                <a:spcPts val="0"/>
              </a:spcAft>
              <a:buNone/>
            </a:pPr>
            <a:r>
              <a:t/>
            </a:r>
            <a:endParaRPr sz="2400"/>
          </a:p>
        </p:txBody>
      </p:sp>
      <p:sp>
        <p:nvSpPr>
          <p:cNvPr id="230" name="Google Shape;230;p28"/>
          <p:cNvSpPr txBox="1"/>
          <p:nvPr/>
        </p:nvSpPr>
        <p:spPr>
          <a:xfrm>
            <a:off x="956250" y="554525"/>
            <a:ext cx="7231500" cy="1569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500">
                <a:solidFill>
                  <a:srgbClr val="B2BB1E"/>
                </a:solidFill>
                <a:latin typeface="Cabin Sketch"/>
                <a:ea typeface="Cabin Sketch"/>
                <a:cs typeface="Cabin Sketch"/>
                <a:sym typeface="Cabin Sketch"/>
              </a:rPr>
              <a:t>Active Transportation </a:t>
            </a:r>
            <a:r>
              <a:rPr b="1" lang="en-US" sz="4500">
                <a:solidFill>
                  <a:srgbClr val="3C78D8"/>
                </a:solidFill>
                <a:latin typeface="Cabin Sketch"/>
                <a:ea typeface="Cabin Sketch"/>
                <a:cs typeface="Cabin Sketch"/>
                <a:sym typeface="Cabin Sketch"/>
              </a:rPr>
              <a:t>Infrastructure</a:t>
            </a:r>
            <a:endParaRPr b="1" sz="4500">
              <a:solidFill>
                <a:srgbClr val="3C78D8"/>
              </a:solidFill>
              <a:latin typeface="Cabin Sketch"/>
              <a:ea typeface="Cabin Sketch"/>
              <a:cs typeface="Cabin Sketch"/>
              <a:sym typeface="Cabin Sketch"/>
            </a:endParaRPr>
          </a:p>
        </p:txBody>
      </p:sp>
      <p:pic>
        <p:nvPicPr>
          <p:cNvPr id="231" name="Google Shape;231;p28"/>
          <p:cNvPicPr preferRelativeResize="0"/>
          <p:nvPr/>
        </p:nvPicPr>
        <p:blipFill rotWithShape="1">
          <a:blip r:embed="rId4">
            <a:alphaModFix/>
          </a:blip>
          <a:srcRect b="0" l="7910" r="0" t="0"/>
          <a:stretch/>
        </p:blipFill>
        <p:spPr>
          <a:xfrm>
            <a:off x="3605825" y="2347450"/>
            <a:ext cx="5538181" cy="4510548"/>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
                                            <p:txEl>
                                              <p:pRg end="0" st="0"/>
                                            </p:txEl>
                                          </p:spTgt>
                                        </p:tgtEl>
                                        <p:attrNameLst>
                                          <p:attrName>style.visibility</p:attrName>
                                        </p:attrNameLst>
                                      </p:cBhvr>
                                      <p:to>
                                        <p:strVal val="visible"/>
                                      </p:to>
                                    </p:set>
                                    <p:animEffect filter="fade" transition="in">
                                      <p:cBhvr>
                                        <p:cTn dur="1000"/>
                                        <p:tgtEl>
                                          <p:spTgt spid="22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
                                            <p:txEl>
                                              <p:pRg end="1" st="1"/>
                                            </p:txEl>
                                          </p:spTgt>
                                        </p:tgtEl>
                                        <p:attrNameLst>
                                          <p:attrName>style.visibility</p:attrName>
                                        </p:attrNameLst>
                                      </p:cBhvr>
                                      <p:to>
                                        <p:strVal val="visible"/>
                                      </p:to>
                                    </p:set>
                                    <p:animEffect filter="fade" transition="in">
                                      <p:cBhvr>
                                        <p:cTn dur="1000"/>
                                        <p:tgtEl>
                                          <p:spTgt spid="22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
                                            <p:txEl>
                                              <p:pRg end="2" st="2"/>
                                            </p:txEl>
                                          </p:spTgt>
                                        </p:tgtEl>
                                        <p:attrNameLst>
                                          <p:attrName>style.visibility</p:attrName>
                                        </p:attrNameLst>
                                      </p:cBhvr>
                                      <p:to>
                                        <p:strVal val="visible"/>
                                      </p:to>
                                    </p:set>
                                    <p:animEffect filter="fade" transition="in">
                                      <p:cBhvr>
                                        <p:cTn dur="1000"/>
                                        <p:tgtEl>
                                          <p:spTgt spid="22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
                                            <p:txEl>
                                              <p:pRg end="3" st="3"/>
                                            </p:txEl>
                                          </p:spTgt>
                                        </p:tgtEl>
                                        <p:attrNameLst>
                                          <p:attrName>style.visibility</p:attrName>
                                        </p:attrNameLst>
                                      </p:cBhvr>
                                      <p:to>
                                        <p:strVal val="visible"/>
                                      </p:to>
                                    </p:set>
                                    <p:animEffect filter="fade" transition="in">
                                      <p:cBhvr>
                                        <p:cTn dur="1000"/>
                                        <p:tgtEl>
                                          <p:spTgt spid="229">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pic>
        <p:nvPicPr>
          <p:cNvPr descr="_SRTS_PPT_Sarah_walker" id="237" name="Google Shape;237;p29"/>
          <p:cNvPicPr preferRelativeResize="0"/>
          <p:nvPr/>
        </p:nvPicPr>
        <p:blipFill rotWithShape="1">
          <a:blip r:embed="rId3">
            <a:alphaModFix/>
          </a:blip>
          <a:srcRect b="0" l="0" r="32468" t="0"/>
          <a:stretch/>
        </p:blipFill>
        <p:spPr>
          <a:xfrm>
            <a:off x="2969050" y="-6500"/>
            <a:ext cx="6174950" cy="6858000"/>
          </a:xfrm>
          <a:prstGeom prst="rect">
            <a:avLst/>
          </a:prstGeom>
          <a:noFill/>
          <a:ln>
            <a:noFill/>
          </a:ln>
        </p:spPr>
      </p:pic>
      <p:sp>
        <p:nvSpPr>
          <p:cNvPr id="238" name="Google Shape;238;p29"/>
          <p:cNvSpPr txBox="1"/>
          <p:nvPr/>
        </p:nvSpPr>
        <p:spPr>
          <a:xfrm>
            <a:off x="3685950" y="2979250"/>
            <a:ext cx="1772100" cy="554100"/>
          </a:xfrm>
          <a:prstGeom prst="rect">
            <a:avLst/>
          </a:prstGeom>
          <a:noFill/>
          <a:ln>
            <a:noFill/>
          </a:ln>
        </p:spPr>
        <p:txBody>
          <a:bodyPr anchorCtr="0" anchor="t" bIns="91425" lIns="91425" spcFirstLastPara="1" rIns="91425" wrap="square" tIns="91425">
            <a:spAutoFit/>
          </a:bodyPr>
          <a:lstStyle/>
          <a:p>
            <a:pPr indent="0" lvl="0" marL="0" rtl="0" algn="ctr">
              <a:spcBef>
                <a:spcPts val="600"/>
              </a:spcBef>
              <a:spcAft>
                <a:spcPts val="0"/>
              </a:spcAft>
              <a:buNone/>
            </a:pPr>
            <a:r>
              <a:rPr lang="en-US" sz="2400">
                <a:solidFill>
                  <a:schemeClr val="dk1"/>
                </a:solidFill>
                <a:latin typeface="Cabin"/>
                <a:ea typeface="Cabin"/>
                <a:cs typeface="Cabin"/>
                <a:sym typeface="Cabin"/>
              </a:rPr>
              <a:t>Sidewalks</a:t>
            </a:r>
            <a:endParaRPr sz="2400"/>
          </a:p>
        </p:txBody>
      </p:sp>
      <p:sp>
        <p:nvSpPr>
          <p:cNvPr id="239" name="Google Shape;239;p29"/>
          <p:cNvSpPr txBox="1"/>
          <p:nvPr/>
        </p:nvSpPr>
        <p:spPr>
          <a:xfrm>
            <a:off x="956250" y="554525"/>
            <a:ext cx="7231500" cy="1569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500">
                <a:solidFill>
                  <a:srgbClr val="B2BB1E"/>
                </a:solidFill>
                <a:latin typeface="Cabin Sketch"/>
                <a:ea typeface="Cabin Sketch"/>
                <a:cs typeface="Cabin Sketch"/>
                <a:sym typeface="Cabin Sketch"/>
              </a:rPr>
              <a:t>Active Transportation </a:t>
            </a:r>
            <a:r>
              <a:rPr b="1" lang="en-US" sz="4500">
                <a:solidFill>
                  <a:srgbClr val="3C78D8"/>
                </a:solidFill>
                <a:latin typeface="Cabin Sketch"/>
                <a:ea typeface="Cabin Sketch"/>
                <a:cs typeface="Cabin Sketch"/>
                <a:sym typeface="Cabin Sketch"/>
              </a:rPr>
              <a:t>Infrastructure</a:t>
            </a:r>
            <a:endParaRPr b="1" sz="4500">
              <a:solidFill>
                <a:srgbClr val="3C78D8"/>
              </a:solidFill>
              <a:latin typeface="Cabin Sketch"/>
              <a:ea typeface="Cabin Sketch"/>
              <a:cs typeface="Cabin Sketch"/>
              <a:sym typeface="Cabin Sketch"/>
            </a:endParaRPr>
          </a:p>
        </p:txBody>
      </p:sp>
      <p:pic>
        <p:nvPicPr>
          <p:cNvPr id="240" name="Google Shape;240;p29"/>
          <p:cNvPicPr preferRelativeResize="0"/>
          <p:nvPr/>
        </p:nvPicPr>
        <p:blipFill rotWithShape="1">
          <a:blip r:embed="rId4">
            <a:alphaModFix/>
          </a:blip>
          <a:srcRect b="8597" l="0" r="0" t="30770"/>
          <a:stretch/>
        </p:blipFill>
        <p:spPr>
          <a:xfrm>
            <a:off x="460625" y="2246050"/>
            <a:ext cx="2849126" cy="2303375"/>
          </a:xfrm>
          <a:prstGeom prst="rect">
            <a:avLst/>
          </a:prstGeom>
          <a:noFill/>
          <a:ln>
            <a:noFill/>
          </a:ln>
        </p:spPr>
      </p:pic>
      <p:pic>
        <p:nvPicPr>
          <p:cNvPr id="241" name="Google Shape;241;p29"/>
          <p:cNvPicPr preferRelativeResize="0"/>
          <p:nvPr/>
        </p:nvPicPr>
        <p:blipFill>
          <a:blip r:embed="rId5">
            <a:alphaModFix/>
          </a:blip>
          <a:stretch>
            <a:fillRect/>
          </a:stretch>
        </p:blipFill>
        <p:spPr>
          <a:xfrm>
            <a:off x="2777625" y="4601425"/>
            <a:ext cx="2849125" cy="2136849"/>
          </a:xfrm>
          <a:prstGeom prst="rect">
            <a:avLst/>
          </a:prstGeom>
          <a:noFill/>
          <a:ln>
            <a:noFill/>
          </a:ln>
        </p:spPr>
      </p:pic>
      <p:pic>
        <p:nvPicPr>
          <p:cNvPr id="242" name="Google Shape;242;p29"/>
          <p:cNvPicPr preferRelativeResize="0"/>
          <p:nvPr/>
        </p:nvPicPr>
        <p:blipFill>
          <a:blip r:embed="rId6">
            <a:alphaModFix/>
          </a:blip>
          <a:stretch>
            <a:fillRect/>
          </a:stretch>
        </p:blipFill>
        <p:spPr>
          <a:xfrm>
            <a:off x="5738875" y="2246050"/>
            <a:ext cx="3008499" cy="4011325"/>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8">
                                            <p:txEl>
                                              <p:pRg end="0" st="0"/>
                                            </p:txEl>
                                          </p:spTgt>
                                        </p:tgtEl>
                                        <p:attrNameLst>
                                          <p:attrName>style.visibility</p:attrName>
                                        </p:attrNameLst>
                                      </p:cBhvr>
                                      <p:to>
                                        <p:strVal val="visible"/>
                                      </p:to>
                                    </p:set>
                                    <p:animEffect filter="fade" transition="in">
                                      <p:cBhvr>
                                        <p:cTn dur="1000"/>
                                        <p:tgtEl>
                                          <p:spTgt spid="238">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descr="_SRTS_PPT_Carla" id="248" name="Google Shape;248;p30"/>
          <p:cNvPicPr preferRelativeResize="0"/>
          <p:nvPr/>
        </p:nvPicPr>
        <p:blipFill rotWithShape="1">
          <a:blip r:embed="rId3">
            <a:alphaModFix/>
          </a:blip>
          <a:srcRect b="0" l="0" r="27288" t="0"/>
          <a:stretch/>
        </p:blipFill>
        <p:spPr>
          <a:xfrm>
            <a:off x="2495075" y="113975"/>
            <a:ext cx="6648926" cy="6858000"/>
          </a:xfrm>
          <a:prstGeom prst="rect">
            <a:avLst/>
          </a:prstGeom>
          <a:noFill/>
          <a:ln>
            <a:noFill/>
          </a:ln>
        </p:spPr>
      </p:pic>
      <p:sp>
        <p:nvSpPr>
          <p:cNvPr id="249" name="Google Shape;249;p30"/>
          <p:cNvSpPr txBox="1"/>
          <p:nvPr/>
        </p:nvSpPr>
        <p:spPr>
          <a:xfrm>
            <a:off x="745225" y="2282850"/>
            <a:ext cx="7178700" cy="18162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None/>
            </a:pPr>
            <a:r>
              <a:t/>
            </a:r>
            <a:endParaRPr sz="2400">
              <a:solidFill>
                <a:schemeClr val="dk1"/>
              </a:solidFill>
              <a:latin typeface="Cabin"/>
              <a:ea typeface="Cabin"/>
              <a:cs typeface="Cabin"/>
              <a:sym typeface="Cabin"/>
            </a:endParaRPr>
          </a:p>
          <a:p>
            <a:pPr indent="0" lvl="0" marL="0" rtl="0" algn="l">
              <a:spcBef>
                <a:spcPts val="600"/>
              </a:spcBef>
              <a:spcAft>
                <a:spcPts val="0"/>
              </a:spcAft>
              <a:buNone/>
            </a:pPr>
            <a:r>
              <a:t/>
            </a:r>
            <a:endParaRPr sz="2400">
              <a:solidFill>
                <a:schemeClr val="dk1"/>
              </a:solidFill>
              <a:latin typeface="Cabin"/>
              <a:ea typeface="Cabin"/>
              <a:cs typeface="Cabin"/>
              <a:sym typeface="Cabin"/>
            </a:endParaRPr>
          </a:p>
          <a:p>
            <a:pPr indent="0" lvl="0" marL="0" rtl="0" algn="l">
              <a:spcBef>
                <a:spcPts val="600"/>
              </a:spcBef>
              <a:spcAft>
                <a:spcPts val="0"/>
              </a:spcAft>
              <a:buNone/>
            </a:pPr>
            <a:r>
              <a:t/>
            </a:r>
            <a:endParaRPr sz="2400">
              <a:solidFill>
                <a:schemeClr val="dk1"/>
              </a:solidFill>
              <a:latin typeface="Cabin"/>
              <a:ea typeface="Cabin"/>
              <a:cs typeface="Cabin"/>
              <a:sym typeface="Cabin"/>
            </a:endParaRPr>
          </a:p>
          <a:p>
            <a:pPr indent="0" lvl="0" marL="0" rtl="0" algn="l">
              <a:spcBef>
                <a:spcPts val="0"/>
              </a:spcBef>
              <a:spcAft>
                <a:spcPts val="0"/>
              </a:spcAft>
              <a:buNone/>
            </a:pPr>
            <a:r>
              <a:t/>
            </a:r>
            <a:endParaRPr sz="2400"/>
          </a:p>
        </p:txBody>
      </p:sp>
      <p:sp>
        <p:nvSpPr>
          <p:cNvPr id="250" name="Google Shape;250;p30"/>
          <p:cNvSpPr txBox="1"/>
          <p:nvPr/>
        </p:nvSpPr>
        <p:spPr>
          <a:xfrm>
            <a:off x="956250" y="554525"/>
            <a:ext cx="7231500" cy="1569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500">
                <a:solidFill>
                  <a:srgbClr val="B2BB1E"/>
                </a:solidFill>
                <a:latin typeface="Cabin Sketch"/>
                <a:ea typeface="Cabin Sketch"/>
                <a:cs typeface="Cabin Sketch"/>
                <a:sym typeface="Cabin Sketch"/>
              </a:rPr>
              <a:t>Active Transportation </a:t>
            </a:r>
            <a:r>
              <a:rPr b="1" lang="en-US" sz="4500">
                <a:solidFill>
                  <a:srgbClr val="3C78D8"/>
                </a:solidFill>
                <a:latin typeface="Cabin Sketch"/>
                <a:ea typeface="Cabin Sketch"/>
                <a:cs typeface="Cabin Sketch"/>
                <a:sym typeface="Cabin Sketch"/>
              </a:rPr>
              <a:t>Infrastructure</a:t>
            </a:r>
            <a:endParaRPr b="1" sz="4500">
              <a:solidFill>
                <a:srgbClr val="3C78D8"/>
              </a:solidFill>
              <a:latin typeface="Cabin Sketch"/>
              <a:ea typeface="Cabin Sketch"/>
              <a:cs typeface="Cabin Sketch"/>
              <a:sym typeface="Cabin Sketch"/>
            </a:endParaRPr>
          </a:p>
        </p:txBody>
      </p:sp>
      <p:pic>
        <p:nvPicPr>
          <p:cNvPr id="251" name="Google Shape;251;p30"/>
          <p:cNvPicPr preferRelativeResize="0"/>
          <p:nvPr/>
        </p:nvPicPr>
        <p:blipFill rotWithShape="1">
          <a:blip r:embed="rId4">
            <a:alphaModFix/>
          </a:blip>
          <a:srcRect b="0" l="0" r="73299" t="0"/>
          <a:stretch/>
        </p:blipFill>
        <p:spPr>
          <a:xfrm>
            <a:off x="3908350" y="2505800"/>
            <a:ext cx="1580851" cy="4327500"/>
          </a:xfrm>
          <a:prstGeom prst="rect">
            <a:avLst/>
          </a:prstGeom>
          <a:noFill/>
          <a:ln>
            <a:noFill/>
          </a:ln>
        </p:spPr>
      </p:pic>
      <p:sp>
        <p:nvSpPr>
          <p:cNvPr id="252" name="Google Shape;252;p30"/>
          <p:cNvSpPr txBox="1"/>
          <p:nvPr/>
        </p:nvSpPr>
        <p:spPr>
          <a:xfrm>
            <a:off x="7662625" y="2806282"/>
            <a:ext cx="2208300" cy="22626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None/>
            </a:pPr>
            <a:r>
              <a:rPr lang="en-US" sz="2400">
                <a:solidFill>
                  <a:schemeClr val="dk1"/>
                </a:solidFill>
                <a:latin typeface="Cabin"/>
                <a:ea typeface="Cabin"/>
                <a:cs typeface="Cabin"/>
                <a:sym typeface="Cabin"/>
              </a:rPr>
              <a:t>Crosswalk</a:t>
            </a:r>
            <a:endParaRPr sz="2400">
              <a:solidFill>
                <a:schemeClr val="dk1"/>
              </a:solidFill>
              <a:latin typeface="Cabin"/>
              <a:ea typeface="Cabin"/>
              <a:cs typeface="Cabin"/>
              <a:sym typeface="Cabin"/>
            </a:endParaRPr>
          </a:p>
          <a:p>
            <a:pPr indent="0" lvl="0" marL="0" rtl="0" algn="l">
              <a:spcBef>
                <a:spcPts val="600"/>
              </a:spcBef>
              <a:spcAft>
                <a:spcPts val="0"/>
              </a:spcAft>
              <a:buNone/>
            </a:pPr>
            <a:r>
              <a:t/>
            </a:r>
            <a:endParaRPr sz="2400">
              <a:solidFill>
                <a:schemeClr val="dk1"/>
              </a:solidFill>
              <a:latin typeface="Cabin"/>
              <a:ea typeface="Cabin"/>
              <a:cs typeface="Cabin"/>
              <a:sym typeface="Cabin"/>
            </a:endParaRPr>
          </a:p>
          <a:p>
            <a:pPr indent="0" lvl="0" marL="0" rtl="0" algn="l">
              <a:spcBef>
                <a:spcPts val="600"/>
              </a:spcBef>
              <a:spcAft>
                <a:spcPts val="0"/>
              </a:spcAft>
              <a:buNone/>
            </a:pPr>
            <a:r>
              <a:t/>
            </a:r>
            <a:endParaRPr sz="2400">
              <a:solidFill>
                <a:schemeClr val="dk1"/>
              </a:solidFill>
              <a:latin typeface="Cabin"/>
              <a:ea typeface="Cabin"/>
              <a:cs typeface="Cabin"/>
              <a:sym typeface="Cabin"/>
            </a:endParaRPr>
          </a:p>
          <a:p>
            <a:pPr indent="0" lvl="0" marL="0" rtl="0" algn="l">
              <a:spcBef>
                <a:spcPts val="600"/>
              </a:spcBef>
              <a:spcAft>
                <a:spcPts val="0"/>
              </a:spcAft>
              <a:buNone/>
            </a:pPr>
            <a:r>
              <a:t/>
            </a:r>
            <a:endParaRPr sz="2400">
              <a:solidFill>
                <a:schemeClr val="dk1"/>
              </a:solidFill>
              <a:latin typeface="Cabin"/>
              <a:ea typeface="Cabin"/>
              <a:cs typeface="Cabin"/>
              <a:sym typeface="Cabin"/>
            </a:endParaRPr>
          </a:p>
          <a:p>
            <a:pPr indent="0" lvl="0" marL="0" rtl="0" algn="l">
              <a:spcBef>
                <a:spcPts val="0"/>
              </a:spcBef>
              <a:spcAft>
                <a:spcPts val="0"/>
              </a:spcAft>
              <a:buNone/>
            </a:pPr>
            <a:r>
              <a:t/>
            </a:r>
            <a:endParaRPr sz="2400"/>
          </a:p>
        </p:txBody>
      </p:sp>
      <p:sp>
        <p:nvSpPr>
          <p:cNvPr id="253" name="Google Shape;253;p30"/>
          <p:cNvSpPr txBox="1"/>
          <p:nvPr/>
        </p:nvSpPr>
        <p:spPr>
          <a:xfrm>
            <a:off x="7662625" y="3492075"/>
            <a:ext cx="1481400" cy="30015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None/>
            </a:pPr>
            <a:r>
              <a:rPr lang="en-US" sz="2400">
                <a:solidFill>
                  <a:schemeClr val="dk1"/>
                </a:solidFill>
                <a:latin typeface="Cabin"/>
                <a:ea typeface="Cabin"/>
                <a:cs typeface="Cabin"/>
                <a:sym typeface="Cabin"/>
              </a:rPr>
              <a:t>Curb Cut / Curb Ramp</a:t>
            </a:r>
            <a:endParaRPr sz="2400">
              <a:solidFill>
                <a:schemeClr val="dk1"/>
              </a:solidFill>
              <a:latin typeface="Cabin"/>
              <a:ea typeface="Cabin"/>
              <a:cs typeface="Cabin"/>
              <a:sym typeface="Cabin"/>
            </a:endParaRPr>
          </a:p>
          <a:p>
            <a:pPr indent="0" lvl="0" marL="0" rtl="0" algn="l">
              <a:spcBef>
                <a:spcPts val="600"/>
              </a:spcBef>
              <a:spcAft>
                <a:spcPts val="0"/>
              </a:spcAft>
              <a:buNone/>
            </a:pPr>
            <a:r>
              <a:t/>
            </a:r>
            <a:endParaRPr sz="2400">
              <a:solidFill>
                <a:schemeClr val="dk1"/>
              </a:solidFill>
              <a:latin typeface="Cabin"/>
              <a:ea typeface="Cabin"/>
              <a:cs typeface="Cabin"/>
              <a:sym typeface="Cabin"/>
            </a:endParaRPr>
          </a:p>
          <a:p>
            <a:pPr indent="0" lvl="0" marL="0" rtl="0" algn="l">
              <a:spcBef>
                <a:spcPts val="600"/>
              </a:spcBef>
              <a:spcAft>
                <a:spcPts val="0"/>
              </a:spcAft>
              <a:buNone/>
            </a:pPr>
            <a:r>
              <a:t/>
            </a:r>
            <a:endParaRPr sz="2400">
              <a:solidFill>
                <a:schemeClr val="dk1"/>
              </a:solidFill>
              <a:latin typeface="Cabin"/>
              <a:ea typeface="Cabin"/>
              <a:cs typeface="Cabin"/>
              <a:sym typeface="Cabin"/>
            </a:endParaRPr>
          </a:p>
          <a:p>
            <a:pPr indent="0" lvl="0" marL="0" rtl="0" algn="l">
              <a:spcBef>
                <a:spcPts val="600"/>
              </a:spcBef>
              <a:spcAft>
                <a:spcPts val="0"/>
              </a:spcAft>
              <a:buNone/>
            </a:pPr>
            <a:r>
              <a:t/>
            </a:r>
            <a:endParaRPr sz="2400">
              <a:solidFill>
                <a:schemeClr val="dk1"/>
              </a:solidFill>
              <a:latin typeface="Cabin"/>
              <a:ea typeface="Cabin"/>
              <a:cs typeface="Cabin"/>
              <a:sym typeface="Cabin"/>
            </a:endParaRPr>
          </a:p>
          <a:p>
            <a:pPr indent="0" lvl="0" marL="0" rtl="0" algn="l">
              <a:spcBef>
                <a:spcPts val="0"/>
              </a:spcBef>
              <a:spcAft>
                <a:spcPts val="0"/>
              </a:spcAft>
              <a:buNone/>
            </a:pPr>
            <a:r>
              <a:t/>
            </a:r>
            <a:endParaRPr sz="2400"/>
          </a:p>
        </p:txBody>
      </p:sp>
      <p:pic>
        <p:nvPicPr>
          <p:cNvPr id="254" name="Google Shape;254;p30"/>
          <p:cNvPicPr preferRelativeResize="0"/>
          <p:nvPr/>
        </p:nvPicPr>
        <p:blipFill rotWithShape="1">
          <a:blip r:embed="rId5">
            <a:alphaModFix/>
          </a:blip>
          <a:srcRect b="0" l="0" r="7364" t="0"/>
          <a:stretch/>
        </p:blipFill>
        <p:spPr>
          <a:xfrm>
            <a:off x="100025" y="2611100"/>
            <a:ext cx="1580850" cy="4091451"/>
          </a:xfrm>
          <a:prstGeom prst="rect">
            <a:avLst/>
          </a:prstGeom>
          <a:noFill/>
          <a:ln>
            <a:noFill/>
          </a:ln>
        </p:spPr>
      </p:pic>
      <p:pic>
        <p:nvPicPr>
          <p:cNvPr id="255" name="Google Shape;255;p30"/>
          <p:cNvPicPr preferRelativeResize="0"/>
          <p:nvPr/>
        </p:nvPicPr>
        <p:blipFill rotWithShape="1">
          <a:blip r:embed="rId4">
            <a:alphaModFix/>
          </a:blip>
          <a:srcRect b="30642" l="55058" r="9896" t="0"/>
          <a:stretch/>
        </p:blipFill>
        <p:spPr>
          <a:xfrm>
            <a:off x="5565500" y="2644475"/>
            <a:ext cx="2074875" cy="3001500"/>
          </a:xfrm>
          <a:prstGeom prst="rect">
            <a:avLst/>
          </a:prstGeom>
          <a:noFill/>
          <a:ln>
            <a:noFill/>
          </a:ln>
        </p:spPr>
      </p:pic>
      <p:cxnSp>
        <p:nvCxnSpPr>
          <p:cNvPr id="256" name="Google Shape;256;p30"/>
          <p:cNvCxnSpPr/>
          <p:nvPr/>
        </p:nvCxnSpPr>
        <p:spPr>
          <a:xfrm flipH="1">
            <a:off x="6464300" y="3079550"/>
            <a:ext cx="1261500" cy="1004700"/>
          </a:xfrm>
          <a:prstGeom prst="straightConnector1">
            <a:avLst/>
          </a:prstGeom>
          <a:noFill/>
          <a:ln cap="flat" cmpd="sng" w="38100">
            <a:solidFill>
              <a:srgbClr val="B2BB1E"/>
            </a:solidFill>
            <a:prstDash val="solid"/>
            <a:round/>
            <a:headEnd len="med" w="med" type="none"/>
            <a:tailEnd len="med" w="med" type="triangle"/>
          </a:ln>
        </p:spPr>
      </p:cxnSp>
      <p:cxnSp>
        <p:nvCxnSpPr>
          <p:cNvPr id="257" name="Google Shape;257;p30"/>
          <p:cNvCxnSpPr/>
          <p:nvPr/>
        </p:nvCxnSpPr>
        <p:spPr>
          <a:xfrm flipH="1">
            <a:off x="6270500" y="3843975"/>
            <a:ext cx="1455300" cy="937800"/>
          </a:xfrm>
          <a:prstGeom prst="straightConnector1">
            <a:avLst/>
          </a:prstGeom>
          <a:noFill/>
          <a:ln cap="flat" cmpd="sng" w="38100">
            <a:solidFill>
              <a:srgbClr val="B2BB1E"/>
            </a:solidFill>
            <a:prstDash val="solid"/>
            <a:round/>
            <a:headEnd len="med" w="med" type="none"/>
            <a:tailEnd len="med" w="med" type="triangle"/>
          </a:ln>
        </p:spPr>
      </p:cxnSp>
      <p:pic>
        <p:nvPicPr>
          <p:cNvPr id="258" name="Google Shape;258;p30"/>
          <p:cNvPicPr preferRelativeResize="0"/>
          <p:nvPr/>
        </p:nvPicPr>
        <p:blipFill rotWithShape="1">
          <a:blip r:embed="rId6">
            <a:alphaModFix/>
          </a:blip>
          <a:srcRect b="0" l="25405" r="16907" t="0"/>
          <a:stretch/>
        </p:blipFill>
        <p:spPr>
          <a:xfrm>
            <a:off x="1757175" y="2644475"/>
            <a:ext cx="2074875" cy="3001500"/>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xEl>
                                              <p:pRg end="0" st="0"/>
                                            </p:txEl>
                                          </p:spTgt>
                                        </p:tgtEl>
                                        <p:attrNameLst>
                                          <p:attrName>style.visibility</p:attrName>
                                        </p:attrNameLst>
                                      </p:cBhvr>
                                      <p:to>
                                        <p:strVal val="visible"/>
                                      </p:to>
                                    </p:set>
                                    <p:animEffect filter="fade" transition="in">
                                      <p:cBhvr>
                                        <p:cTn dur="1000"/>
                                        <p:tgtEl>
                                          <p:spTgt spid="24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xEl>
                                              <p:pRg end="1" st="1"/>
                                            </p:txEl>
                                          </p:spTgt>
                                        </p:tgtEl>
                                        <p:attrNameLst>
                                          <p:attrName>style.visibility</p:attrName>
                                        </p:attrNameLst>
                                      </p:cBhvr>
                                      <p:to>
                                        <p:strVal val="visible"/>
                                      </p:to>
                                    </p:set>
                                    <p:animEffect filter="fade" transition="in">
                                      <p:cBhvr>
                                        <p:cTn dur="1000"/>
                                        <p:tgtEl>
                                          <p:spTgt spid="24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xEl>
                                              <p:pRg end="2" st="2"/>
                                            </p:txEl>
                                          </p:spTgt>
                                        </p:tgtEl>
                                        <p:attrNameLst>
                                          <p:attrName>style.visibility</p:attrName>
                                        </p:attrNameLst>
                                      </p:cBhvr>
                                      <p:to>
                                        <p:strVal val="visible"/>
                                      </p:to>
                                    </p:set>
                                    <p:animEffect filter="fade" transition="in">
                                      <p:cBhvr>
                                        <p:cTn dur="1000"/>
                                        <p:tgtEl>
                                          <p:spTgt spid="24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xEl>
                                              <p:pRg end="3" st="3"/>
                                            </p:txEl>
                                          </p:spTgt>
                                        </p:tgtEl>
                                        <p:attrNameLst>
                                          <p:attrName>style.visibility</p:attrName>
                                        </p:attrNameLst>
                                      </p:cBhvr>
                                      <p:to>
                                        <p:strVal val="visible"/>
                                      </p:to>
                                    </p:set>
                                    <p:animEffect filter="fade" transition="in">
                                      <p:cBhvr>
                                        <p:cTn dur="1000"/>
                                        <p:tgtEl>
                                          <p:spTgt spid="249">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1"/>
          <p:cNvSpPr txBox="1"/>
          <p:nvPr/>
        </p:nvSpPr>
        <p:spPr>
          <a:xfrm>
            <a:off x="1231525" y="2507900"/>
            <a:ext cx="7178700" cy="22626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None/>
            </a:pPr>
            <a:r>
              <a:rPr lang="en-US" sz="2400">
                <a:solidFill>
                  <a:schemeClr val="dk1"/>
                </a:solidFill>
                <a:latin typeface="Cabin"/>
                <a:ea typeface="Cabin"/>
                <a:cs typeface="Cabin"/>
                <a:sym typeface="Cabin"/>
              </a:rPr>
              <a:t>Curb Extensions</a:t>
            </a:r>
            <a:endParaRPr sz="2400">
              <a:solidFill>
                <a:schemeClr val="dk1"/>
              </a:solidFill>
              <a:latin typeface="Cabin"/>
              <a:ea typeface="Cabin"/>
              <a:cs typeface="Cabin"/>
              <a:sym typeface="Cabin"/>
            </a:endParaRPr>
          </a:p>
          <a:p>
            <a:pPr indent="0" lvl="0" marL="0" rtl="0" algn="l">
              <a:spcBef>
                <a:spcPts val="600"/>
              </a:spcBef>
              <a:spcAft>
                <a:spcPts val="0"/>
              </a:spcAft>
              <a:buNone/>
            </a:pPr>
            <a:r>
              <a:t/>
            </a:r>
            <a:endParaRPr sz="2400">
              <a:solidFill>
                <a:schemeClr val="dk1"/>
              </a:solidFill>
              <a:latin typeface="Cabin"/>
              <a:ea typeface="Cabin"/>
              <a:cs typeface="Cabin"/>
              <a:sym typeface="Cabin"/>
            </a:endParaRPr>
          </a:p>
          <a:p>
            <a:pPr indent="0" lvl="0" marL="0" rtl="0" algn="l">
              <a:spcBef>
                <a:spcPts val="600"/>
              </a:spcBef>
              <a:spcAft>
                <a:spcPts val="0"/>
              </a:spcAft>
              <a:buNone/>
            </a:pPr>
            <a:r>
              <a:t/>
            </a:r>
            <a:endParaRPr sz="2400">
              <a:solidFill>
                <a:schemeClr val="dk1"/>
              </a:solidFill>
              <a:latin typeface="Cabin"/>
              <a:ea typeface="Cabin"/>
              <a:cs typeface="Cabin"/>
              <a:sym typeface="Cabin"/>
            </a:endParaRPr>
          </a:p>
          <a:p>
            <a:pPr indent="0" lvl="0" marL="0" rtl="0" algn="l">
              <a:spcBef>
                <a:spcPts val="600"/>
              </a:spcBef>
              <a:spcAft>
                <a:spcPts val="0"/>
              </a:spcAft>
              <a:buNone/>
            </a:pPr>
            <a:r>
              <a:t/>
            </a:r>
            <a:endParaRPr sz="2400">
              <a:solidFill>
                <a:schemeClr val="dk1"/>
              </a:solidFill>
              <a:latin typeface="Cabin"/>
              <a:ea typeface="Cabin"/>
              <a:cs typeface="Cabin"/>
              <a:sym typeface="Cabin"/>
            </a:endParaRPr>
          </a:p>
          <a:p>
            <a:pPr indent="0" lvl="0" marL="0" rtl="0" algn="l">
              <a:spcBef>
                <a:spcPts val="0"/>
              </a:spcBef>
              <a:spcAft>
                <a:spcPts val="0"/>
              </a:spcAft>
              <a:buNone/>
            </a:pPr>
            <a:r>
              <a:t/>
            </a:r>
            <a:endParaRPr sz="2400"/>
          </a:p>
        </p:txBody>
      </p:sp>
      <p:sp>
        <p:nvSpPr>
          <p:cNvPr id="265" name="Google Shape;265;p31"/>
          <p:cNvSpPr txBox="1"/>
          <p:nvPr/>
        </p:nvSpPr>
        <p:spPr>
          <a:xfrm>
            <a:off x="956250" y="325925"/>
            <a:ext cx="7231500" cy="1569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500">
                <a:solidFill>
                  <a:srgbClr val="B2BB1E"/>
                </a:solidFill>
                <a:latin typeface="Cabin Sketch"/>
                <a:ea typeface="Cabin Sketch"/>
                <a:cs typeface="Cabin Sketch"/>
                <a:sym typeface="Cabin Sketch"/>
              </a:rPr>
              <a:t>Active Transportation </a:t>
            </a:r>
            <a:r>
              <a:rPr b="1" lang="en-US" sz="4500">
                <a:solidFill>
                  <a:srgbClr val="3C78D8"/>
                </a:solidFill>
                <a:latin typeface="Cabin Sketch"/>
                <a:ea typeface="Cabin Sketch"/>
                <a:cs typeface="Cabin Sketch"/>
                <a:sym typeface="Cabin Sketch"/>
              </a:rPr>
              <a:t>Infrastructure</a:t>
            </a:r>
            <a:endParaRPr b="1" sz="4500">
              <a:solidFill>
                <a:srgbClr val="3C78D8"/>
              </a:solidFill>
              <a:latin typeface="Cabin Sketch"/>
              <a:ea typeface="Cabin Sketch"/>
              <a:cs typeface="Cabin Sketch"/>
              <a:sym typeface="Cabin Sketch"/>
            </a:endParaRPr>
          </a:p>
        </p:txBody>
      </p:sp>
      <p:pic>
        <p:nvPicPr>
          <p:cNvPr id="266" name="Google Shape;266;p31"/>
          <p:cNvPicPr preferRelativeResize="0"/>
          <p:nvPr/>
        </p:nvPicPr>
        <p:blipFill rotWithShape="1">
          <a:blip r:embed="rId3">
            <a:alphaModFix/>
          </a:blip>
          <a:srcRect b="13524" l="0" r="0" t="0"/>
          <a:stretch/>
        </p:blipFill>
        <p:spPr>
          <a:xfrm>
            <a:off x="829150" y="3117000"/>
            <a:ext cx="3309650" cy="2146598"/>
          </a:xfrm>
          <a:prstGeom prst="rect">
            <a:avLst/>
          </a:prstGeom>
          <a:noFill/>
          <a:ln>
            <a:noFill/>
          </a:ln>
        </p:spPr>
      </p:pic>
      <p:pic>
        <p:nvPicPr>
          <p:cNvPr id="267" name="Google Shape;267;p31"/>
          <p:cNvPicPr preferRelativeResize="0"/>
          <p:nvPr/>
        </p:nvPicPr>
        <p:blipFill>
          <a:blip r:embed="rId4">
            <a:alphaModFix/>
          </a:blip>
          <a:stretch>
            <a:fillRect/>
          </a:stretch>
        </p:blipFill>
        <p:spPr>
          <a:xfrm>
            <a:off x="4572000" y="2025175"/>
            <a:ext cx="3137024" cy="2352776"/>
          </a:xfrm>
          <a:prstGeom prst="rect">
            <a:avLst/>
          </a:prstGeom>
          <a:noFill/>
          <a:ln>
            <a:noFill/>
          </a:ln>
        </p:spPr>
      </p:pic>
      <p:pic>
        <p:nvPicPr>
          <p:cNvPr id="268" name="Google Shape;268;p31"/>
          <p:cNvPicPr preferRelativeResize="0"/>
          <p:nvPr/>
        </p:nvPicPr>
        <p:blipFill>
          <a:blip r:embed="rId5">
            <a:alphaModFix/>
          </a:blip>
          <a:stretch>
            <a:fillRect/>
          </a:stretch>
        </p:blipFill>
        <p:spPr>
          <a:xfrm>
            <a:off x="4572000" y="4426350"/>
            <a:ext cx="3137024" cy="2352768"/>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
                                            <p:txEl>
                                              <p:pRg end="0" st="0"/>
                                            </p:txEl>
                                          </p:spTgt>
                                        </p:tgtEl>
                                        <p:attrNameLst>
                                          <p:attrName>style.visibility</p:attrName>
                                        </p:attrNameLst>
                                      </p:cBhvr>
                                      <p:to>
                                        <p:strVal val="visible"/>
                                      </p:to>
                                    </p:set>
                                    <p:animEffect filter="fade" transition="in">
                                      <p:cBhvr>
                                        <p:cTn dur="1000"/>
                                        <p:tgtEl>
                                          <p:spTgt spid="26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
                                            <p:txEl>
                                              <p:pRg end="1" st="1"/>
                                            </p:txEl>
                                          </p:spTgt>
                                        </p:tgtEl>
                                        <p:attrNameLst>
                                          <p:attrName>style.visibility</p:attrName>
                                        </p:attrNameLst>
                                      </p:cBhvr>
                                      <p:to>
                                        <p:strVal val="visible"/>
                                      </p:to>
                                    </p:set>
                                    <p:animEffect filter="fade" transition="in">
                                      <p:cBhvr>
                                        <p:cTn dur="1000"/>
                                        <p:tgtEl>
                                          <p:spTgt spid="26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
                                            <p:txEl>
                                              <p:pRg end="2" st="2"/>
                                            </p:txEl>
                                          </p:spTgt>
                                        </p:tgtEl>
                                        <p:attrNameLst>
                                          <p:attrName>style.visibility</p:attrName>
                                        </p:attrNameLst>
                                      </p:cBhvr>
                                      <p:to>
                                        <p:strVal val="visible"/>
                                      </p:to>
                                    </p:set>
                                    <p:animEffect filter="fade" transition="in">
                                      <p:cBhvr>
                                        <p:cTn dur="1000"/>
                                        <p:tgtEl>
                                          <p:spTgt spid="26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
                                            <p:txEl>
                                              <p:pRg end="3" st="3"/>
                                            </p:txEl>
                                          </p:spTgt>
                                        </p:tgtEl>
                                        <p:attrNameLst>
                                          <p:attrName>style.visibility</p:attrName>
                                        </p:attrNameLst>
                                      </p:cBhvr>
                                      <p:to>
                                        <p:strVal val="visible"/>
                                      </p:to>
                                    </p:set>
                                    <p:animEffect filter="fade" transition="in">
                                      <p:cBhvr>
                                        <p:cTn dur="1000"/>
                                        <p:tgtEl>
                                          <p:spTgt spid="26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
                                            <p:txEl>
                                              <p:pRg end="4" st="4"/>
                                            </p:txEl>
                                          </p:spTgt>
                                        </p:tgtEl>
                                        <p:attrNameLst>
                                          <p:attrName>style.visibility</p:attrName>
                                        </p:attrNameLst>
                                      </p:cBhvr>
                                      <p:to>
                                        <p:strVal val="visible"/>
                                      </p:to>
                                    </p:set>
                                    <p:animEffect filter="fade" transition="in">
                                      <p:cBhvr>
                                        <p:cTn dur="1000"/>
                                        <p:tgtEl>
                                          <p:spTgt spid="264">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descr="_SRTS_PPT_secondary_kids" id="98" name="Google Shape;98;p14"/>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99" name="Google Shape;99;p14"/>
          <p:cNvSpPr txBox="1"/>
          <p:nvPr/>
        </p:nvSpPr>
        <p:spPr>
          <a:xfrm>
            <a:off x="839850" y="1371600"/>
            <a:ext cx="7464300" cy="55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2"/>
              </a:buClr>
              <a:buSzPts val="2400"/>
              <a:buFont typeface="Arial"/>
              <a:buNone/>
            </a:pPr>
            <a:r>
              <a:rPr b="1" i="0" lang="en-US" sz="3000" u="none" cap="none" strike="noStrike">
                <a:solidFill>
                  <a:schemeClr val="lt2"/>
                </a:solidFill>
                <a:latin typeface="Cabin Sketch"/>
                <a:ea typeface="Cabin Sketch"/>
                <a:cs typeface="Cabin Sketch"/>
                <a:sym typeface="Cabin Sketch"/>
              </a:rPr>
              <a:t>Letter to Educators</a:t>
            </a:r>
            <a:endParaRPr sz="3000">
              <a:latin typeface="Cabin Sketch"/>
              <a:ea typeface="Cabin Sketch"/>
              <a:cs typeface="Cabin Sketch"/>
              <a:sym typeface="Cabin Sketch"/>
            </a:endParaRPr>
          </a:p>
        </p:txBody>
      </p:sp>
      <p:sp>
        <p:nvSpPr>
          <p:cNvPr id="100" name="Google Shape;100;p14"/>
          <p:cNvSpPr txBox="1"/>
          <p:nvPr/>
        </p:nvSpPr>
        <p:spPr>
          <a:xfrm>
            <a:off x="713700" y="2133600"/>
            <a:ext cx="7716600" cy="426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1000"/>
              </a:spcBef>
              <a:spcAft>
                <a:spcPts val="0"/>
              </a:spcAft>
              <a:buClr>
                <a:schemeClr val="dk1"/>
              </a:buClr>
              <a:buSzPts val="1800"/>
              <a:buFont typeface="Arial"/>
              <a:buNone/>
            </a:pPr>
            <a:r>
              <a:rPr lang="en-US" sz="1700">
                <a:solidFill>
                  <a:schemeClr val="dk1"/>
                </a:solidFill>
                <a:latin typeface="Cabin"/>
                <a:ea typeface="Cabin"/>
                <a:cs typeface="Cabin"/>
                <a:sym typeface="Cabin"/>
              </a:rPr>
              <a:t>With the guidance of teachers throughout the East Central Wisconsin region, the East Central Wisconsin Regional Planning Commission team is proud to offer you Community Planning &amp; Built Environment Lesson Plans, created for students in grades 5-7. </a:t>
            </a:r>
            <a:endParaRPr sz="1700">
              <a:solidFill>
                <a:schemeClr val="dk1"/>
              </a:solidFill>
              <a:latin typeface="Cabin"/>
              <a:ea typeface="Cabin"/>
              <a:cs typeface="Cabin"/>
              <a:sym typeface="Cabin"/>
            </a:endParaRPr>
          </a:p>
          <a:p>
            <a:pPr indent="0" lvl="0" marL="0" marR="0" rtl="0" algn="l">
              <a:lnSpc>
                <a:spcPct val="100000"/>
              </a:lnSpc>
              <a:spcBef>
                <a:spcPts val="1000"/>
              </a:spcBef>
              <a:spcAft>
                <a:spcPts val="0"/>
              </a:spcAft>
              <a:buClr>
                <a:schemeClr val="dk1"/>
              </a:buClr>
              <a:buSzPts val="1800"/>
              <a:buFont typeface="Arial"/>
              <a:buNone/>
            </a:pPr>
            <a:r>
              <a:rPr lang="en-US" sz="1700">
                <a:solidFill>
                  <a:schemeClr val="dk1"/>
                </a:solidFill>
                <a:latin typeface="Cabin"/>
                <a:ea typeface="Cabin"/>
                <a:cs typeface="Cabin"/>
                <a:sym typeface="Cabin"/>
              </a:rPr>
              <a:t>The lesson plans teach students how community leaders and residents make decisions about the built environment. The lesson plans focus on active transportation, and how transportation planning relates to the way they get around their communities. As informed and aware community members, students can understand how their communities come to look the way they do and can make informed decisions about how they get around. </a:t>
            </a:r>
            <a:endParaRPr sz="1700">
              <a:solidFill>
                <a:schemeClr val="dk1"/>
              </a:solidFill>
              <a:latin typeface="Cabin"/>
              <a:ea typeface="Cabin"/>
              <a:cs typeface="Cabin"/>
              <a:sym typeface="Cabin"/>
            </a:endParaRPr>
          </a:p>
          <a:p>
            <a:pPr indent="0" lvl="0" marL="0" marR="0" rtl="0" algn="l">
              <a:lnSpc>
                <a:spcPct val="100000"/>
              </a:lnSpc>
              <a:spcBef>
                <a:spcPts val="1000"/>
              </a:spcBef>
              <a:spcAft>
                <a:spcPts val="0"/>
              </a:spcAft>
              <a:buClr>
                <a:schemeClr val="dk1"/>
              </a:buClr>
              <a:buSzPts val="1800"/>
              <a:buFont typeface="Arial"/>
              <a:buNone/>
            </a:pPr>
            <a:r>
              <a:rPr lang="en-US" sz="1700">
                <a:solidFill>
                  <a:schemeClr val="dk1"/>
                </a:solidFill>
                <a:latin typeface="Cabin"/>
                <a:ea typeface="Cabin"/>
                <a:cs typeface="Cabin"/>
                <a:sym typeface="Cabin"/>
              </a:rPr>
              <a:t>Thank you for being part of this effort to make our communities safer and healthier! </a:t>
            </a:r>
            <a:endParaRPr sz="1700">
              <a:solidFill>
                <a:schemeClr val="dk1"/>
              </a:solidFill>
              <a:latin typeface="Cabin"/>
              <a:ea typeface="Cabin"/>
              <a:cs typeface="Cabin"/>
              <a:sym typeface="Cabin"/>
            </a:endParaRPr>
          </a:p>
          <a:p>
            <a:pPr indent="0" lvl="0" marL="0" marR="0" rtl="0" algn="l">
              <a:lnSpc>
                <a:spcPct val="100000"/>
              </a:lnSpc>
              <a:spcBef>
                <a:spcPts val="1000"/>
              </a:spcBef>
              <a:spcAft>
                <a:spcPts val="0"/>
              </a:spcAft>
              <a:buClr>
                <a:schemeClr val="dk1"/>
              </a:buClr>
              <a:buSzPts val="1800"/>
              <a:buFont typeface="Arial"/>
              <a:buNone/>
            </a:pPr>
            <a:r>
              <a:rPr lang="en-US" sz="1700">
                <a:solidFill>
                  <a:schemeClr val="dk1"/>
                </a:solidFill>
                <a:latin typeface="Cabin"/>
                <a:ea typeface="Cabin"/>
                <a:cs typeface="Cabin"/>
                <a:sym typeface="Cabin"/>
              </a:rPr>
              <a:t>Sincerely, </a:t>
            </a:r>
            <a:endParaRPr sz="1700">
              <a:solidFill>
                <a:schemeClr val="dk1"/>
              </a:solidFill>
              <a:latin typeface="Cabin"/>
              <a:ea typeface="Cabin"/>
              <a:cs typeface="Cabin"/>
              <a:sym typeface="Cabin"/>
            </a:endParaRPr>
          </a:p>
          <a:p>
            <a:pPr indent="0" lvl="0" marL="0" marR="0" rtl="0" algn="l">
              <a:lnSpc>
                <a:spcPct val="100000"/>
              </a:lnSpc>
              <a:spcBef>
                <a:spcPts val="1000"/>
              </a:spcBef>
              <a:spcAft>
                <a:spcPts val="0"/>
              </a:spcAft>
              <a:buClr>
                <a:schemeClr val="dk1"/>
              </a:buClr>
              <a:buSzPts val="1800"/>
              <a:buFont typeface="Arial"/>
              <a:buNone/>
            </a:pPr>
            <a:r>
              <a:rPr lang="en-US" sz="1700">
                <a:solidFill>
                  <a:schemeClr val="dk1"/>
                </a:solidFill>
                <a:latin typeface="Cabin"/>
                <a:ea typeface="Cabin"/>
                <a:cs typeface="Cabin"/>
                <a:sym typeface="Cabin"/>
              </a:rPr>
              <a:t>Your Safe Routes to School Team</a:t>
            </a:r>
            <a:br>
              <a:rPr lang="en-US" sz="1700">
                <a:solidFill>
                  <a:schemeClr val="dk1"/>
                </a:solidFill>
                <a:latin typeface="Cabin"/>
                <a:ea typeface="Cabin"/>
                <a:cs typeface="Cabin"/>
                <a:sym typeface="Cabin"/>
              </a:rPr>
            </a:br>
            <a:r>
              <a:rPr lang="en-US" sz="1700">
                <a:solidFill>
                  <a:schemeClr val="dk1"/>
                </a:solidFill>
                <a:latin typeface="Cabin"/>
                <a:ea typeface="Cabin"/>
                <a:cs typeface="Cabin"/>
                <a:sym typeface="Cabin"/>
              </a:rPr>
              <a:t>East Central Wisconsin Regional Planning Commission</a:t>
            </a:r>
            <a:endParaRPr i="1" sz="1700">
              <a:solidFill>
                <a:schemeClr val="dk1"/>
              </a:solidFill>
              <a:latin typeface="Cabin"/>
              <a:ea typeface="Cabin"/>
              <a:cs typeface="Cabin"/>
              <a:sym typeface="Cabin"/>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descr="_SRTS_PPT_Willie_biker" id="274" name="Google Shape;274;p32"/>
          <p:cNvPicPr preferRelativeResize="0"/>
          <p:nvPr/>
        </p:nvPicPr>
        <p:blipFill rotWithShape="1">
          <a:blip r:embed="rId3">
            <a:alphaModFix/>
          </a:blip>
          <a:srcRect b="0" l="25611" r="0" t="0"/>
          <a:stretch/>
        </p:blipFill>
        <p:spPr>
          <a:xfrm>
            <a:off x="0" y="0"/>
            <a:ext cx="6802250" cy="6858000"/>
          </a:xfrm>
          <a:prstGeom prst="rect">
            <a:avLst/>
          </a:prstGeom>
          <a:noFill/>
          <a:ln>
            <a:noFill/>
          </a:ln>
        </p:spPr>
      </p:pic>
      <p:sp>
        <p:nvSpPr>
          <p:cNvPr id="275" name="Google Shape;275;p32"/>
          <p:cNvSpPr txBox="1"/>
          <p:nvPr/>
        </p:nvSpPr>
        <p:spPr>
          <a:xfrm>
            <a:off x="1965300" y="2297700"/>
            <a:ext cx="7178700" cy="22626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None/>
            </a:pPr>
            <a:r>
              <a:rPr lang="en-US" sz="2400">
                <a:solidFill>
                  <a:schemeClr val="dk1"/>
                </a:solidFill>
                <a:latin typeface="Cabin"/>
                <a:ea typeface="Cabin"/>
                <a:cs typeface="Cabin"/>
                <a:sym typeface="Cabin"/>
              </a:rPr>
              <a:t>Bike Lanes</a:t>
            </a:r>
            <a:endParaRPr sz="2400">
              <a:solidFill>
                <a:schemeClr val="dk1"/>
              </a:solidFill>
              <a:latin typeface="Cabin"/>
              <a:ea typeface="Cabin"/>
              <a:cs typeface="Cabin"/>
              <a:sym typeface="Cabin"/>
            </a:endParaRPr>
          </a:p>
          <a:p>
            <a:pPr indent="0" lvl="0" marL="0" rtl="0" algn="l">
              <a:spcBef>
                <a:spcPts val="600"/>
              </a:spcBef>
              <a:spcAft>
                <a:spcPts val="0"/>
              </a:spcAft>
              <a:buNone/>
            </a:pPr>
            <a:r>
              <a:t/>
            </a:r>
            <a:endParaRPr sz="2400">
              <a:solidFill>
                <a:schemeClr val="dk1"/>
              </a:solidFill>
              <a:latin typeface="Cabin"/>
              <a:ea typeface="Cabin"/>
              <a:cs typeface="Cabin"/>
              <a:sym typeface="Cabin"/>
            </a:endParaRPr>
          </a:p>
          <a:p>
            <a:pPr indent="0" lvl="0" marL="0" rtl="0" algn="l">
              <a:spcBef>
                <a:spcPts val="600"/>
              </a:spcBef>
              <a:spcAft>
                <a:spcPts val="0"/>
              </a:spcAft>
              <a:buNone/>
            </a:pPr>
            <a:r>
              <a:t/>
            </a:r>
            <a:endParaRPr sz="2400">
              <a:solidFill>
                <a:schemeClr val="dk1"/>
              </a:solidFill>
              <a:latin typeface="Cabin"/>
              <a:ea typeface="Cabin"/>
              <a:cs typeface="Cabin"/>
              <a:sym typeface="Cabin"/>
            </a:endParaRPr>
          </a:p>
          <a:p>
            <a:pPr indent="0" lvl="0" marL="0" rtl="0" algn="l">
              <a:spcBef>
                <a:spcPts val="600"/>
              </a:spcBef>
              <a:spcAft>
                <a:spcPts val="0"/>
              </a:spcAft>
              <a:buNone/>
            </a:pPr>
            <a:r>
              <a:t/>
            </a:r>
            <a:endParaRPr sz="2400">
              <a:solidFill>
                <a:schemeClr val="dk1"/>
              </a:solidFill>
              <a:latin typeface="Cabin"/>
              <a:ea typeface="Cabin"/>
              <a:cs typeface="Cabin"/>
              <a:sym typeface="Cabin"/>
            </a:endParaRPr>
          </a:p>
          <a:p>
            <a:pPr indent="0" lvl="0" marL="0" rtl="0" algn="l">
              <a:spcBef>
                <a:spcPts val="0"/>
              </a:spcBef>
              <a:spcAft>
                <a:spcPts val="0"/>
              </a:spcAft>
              <a:buNone/>
            </a:pPr>
            <a:r>
              <a:t/>
            </a:r>
            <a:endParaRPr sz="2400"/>
          </a:p>
        </p:txBody>
      </p:sp>
      <p:sp>
        <p:nvSpPr>
          <p:cNvPr id="276" name="Google Shape;276;p32"/>
          <p:cNvSpPr txBox="1"/>
          <p:nvPr/>
        </p:nvSpPr>
        <p:spPr>
          <a:xfrm>
            <a:off x="956250" y="554525"/>
            <a:ext cx="7231500" cy="1569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500">
                <a:solidFill>
                  <a:srgbClr val="B2BB1E"/>
                </a:solidFill>
                <a:latin typeface="Cabin Sketch"/>
                <a:ea typeface="Cabin Sketch"/>
                <a:cs typeface="Cabin Sketch"/>
                <a:sym typeface="Cabin Sketch"/>
              </a:rPr>
              <a:t>Active Transportation </a:t>
            </a:r>
            <a:r>
              <a:rPr b="1" lang="en-US" sz="4500">
                <a:solidFill>
                  <a:srgbClr val="3C78D8"/>
                </a:solidFill>
                <a:latin typeface="Cabin Sketch"/>
                <a:ea typeface="Cabin Sketch"/>
                <a:cs typeface="Cabin Sketch"/>
                <a:sym typeface="Cabin Sketch"/>
              </a:rPr>
              <a:t>Infrastructure</a:t>
            </a:r>
            <a:endParaRPr b="1" sz="4500">
              <a:solidFill>
                <a:srgbClr val="3C78D8"/>
              </a:solidFill>
              <a:latin typeface="Cabin Sketch"/>
              <a:ea typeface="Cabin Sketch"/>
              <a:cs typeface="Cabin Sketch"/>
              <a:sym typeface="Cabin Sketch"/>
            </a:endParaRPr>
          </a:p>
        </p:txBody>
      </p:sp>
      <p:pic>
        <p:nvPicPr>
          <p:cNvPr id="277" name="Google Shape;277;p32"/>
          <p:cNvPicPr preferRelativeResize="0"/>
          <p:nvPr/>
        </p:nvPicPr>
        <p:blipFill>
          <a:blip r:embed="rId4">
            <a:alphaModFix/>
          </a:blip>
          <a:stretch>
            <a:fillRect/>
          </a:stretch>
        </p:blipFill>
        <p:spPr>
          <a:xfrm>
            <a:off x="2217825" y="3953850"/>
            <a:ext cx="3243024" cy="2432249"/>
          </a:xfrm>
          <a:prstGeom prst="rect">
            <a:avLst/>
          </a:prstGeom>
          <a:noFill/>
          <a:ln>
            <a:noFill/>
          </a:ln>
        </p:spPr>
      </p:pic>
      <p:pic>
        <p:nvPicPr>
          <p:cNvPr id="278" name="Google Shape;278;p32"/>
          <p:cNvPicPr preferRelativeResize="0"/>
          <p:nvPr/>
        </p:nvPicPr>
        <p:blipFill>
          <a:blip r:embed="rId5">
            <a:alphaModFix/>
          </a:blip>
          <a:stretch>
            <a:fillRect/>
          </a:stretch>
        </p:blipFill>
        <p:spPr>
          <a:xfrm>
            <a:off x="5661700" y="2261938"/>
            <a:ext cx="3243024" cy="2334136"/>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5">
                                            <p:txEl>
                                              <p:pRg end="0" st="0"/>
                                            </p:txEl>
                                          </p:spTgt>
                                        </p:tgtEl>
                                        <p:attrNameLst>
                                          <p:attrName>style.visibility</p:attrName>
                                        </p:attrNameLst>
                                      </p:cBhvr>
                                      <p:to>
                                        <p:strVal val="visible"/>
                                      </p:to>
                                    </p:set>
                                    <p:animEffect filter="fade" transition="in">
                                      <p:cBhvr>
                                        <p:cTn dur="1000"/>
                                        <p:tgtEl>
                                          <p:spTgt spid="27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5">
                                            <p:txEl>
                                              <p:pRg end="1" st="1"/>
                                            </p:txEl>
                                          </p:spTgt>
                                        </p:tgtEl>
                                        <p:attrNameLst>
                                          <p:attrName>style.visibility</p:attrName>
                                        </p:attrNameLst>
                                      </p:cBhvr>
                                      <p:to>
                                        <p:strVal val="visible"/>
                                      </p:to>
                                    </p:set>
                                    <p:animEffect filter="fade" transition="in">
                                      <p:cBhvr>
                                        <p:cTn dur="1000"/>
                                        <p:tgtEl>
                                          <p:spTgt spid="27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5">
                                            <p:txEl>
                                              <p:pRg end="2" st="2"/>
                                            </p:txEl>
                                          </p:spTgt>
                                        </p:tgtEl>
                                        <p:attrNameLst>
                                          <p:attrName>style.visibility</p:attrName>
                                        </p:attrNameLst>
                                      </p:cBhvr>
                                      <p:to>
                                        <p:strVal val="visible"/>
                                      </p:to>
                                    </p:set>
                                    <p:animEffect filter="fade" transition="in">
                                      <p:cBhvr>
                                        <p:cTn dur="1000"/>
                                        <p:tgtEl>
                                          <p:spTgt spid="27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5">
                                            <p:txEl>
                                              <p:pRg end="3" st="3"/>
                                            </p:txEl>
                                          </p:spTgt>
                                        </p:tgtEl>
                                        <p:attrNameLst>
                                          <p:attrName>style.visibility</p:attrName>
                                        </p:attrNameLst>
                                      </p:cBhvr>
                                      <p:to>
                                        <p:strVal val="visible"/>
                                      </p:to>
                                    </p:set>
                                    <p:animEffect filter="fade" transition="in">
                                      <p:cBhvr>
                                        <p:cTn dur="1000"/>
                                        <p:tgtEl>
                                          <p:spTgt spid="27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5">
                                            <p:txEl>
                                              <p:pRg end="4" st="4"/>
                                            </p:txEl>
                                          </p:spTgt>
                                        </p:tgtEl>
                                        <p:attrNameLst>
                                          <p:attrName>style.visibility</p:attrName>
                                        </p:attrNameLst>
                                      </p:cBhvr>
                                      <p:to>
                                        <p:strVal val="visible"/>
                                      </p:to>
                                    </p:set>
                                    <p:animEffect filter="fade" transition="in">
                                      <p:cBhvr>
                                        <p:cTn dur="1000"/>
                                        <p:tgtEl>
                                          <p:spTgt spid="275">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descr="_SRTS_PPT_Scooter_Girl" id="284" name="Google Shape;284;p33"/>
          <p:cNvPicPr preferRelativeResize="0"/>
          <p:nvPr/>
        </p:nvPicPr>
        <p:blipFill rotWithShape="1">
          <a:blip r:embed="rId3">
            <a:alphaModFix/>
          </a:blip>
          <a:srcRect b="0" l="0" r="25512" t="0"/>
          <a:stretch/>
        </p:blipFill>
        <p:spPr>
          <a:xfrm>
            <a:off x="2273425" y="0"/>
            <a:ext cx="6810826" cy="6858000"/>
          </a:xfrm>
          <a:prstGeom prst="rect">
            <a:avLst/>
          </a:prstGeom>
          <a:noFill/>
          <a:ln>
            <a:noFill/>
          </a:ln>
        </p:spPr>
      </p:pic>
      <p:sp>
        <p:nvSpPr>
          <p:cNvPr id="285" name="Google Shape;285;p33"/>
          <p:cNvSpPr txBox="1"/>
          <p:nvPr/>
        </p:nvSpPr>
        <p:spPr>
          <a:xfrm>
            <a:off x="745225" y="2282850"/>
            <a:ext cx="7178700" cy="22626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None/>
            </a:pPr>
            <a:r>
              <a:rPr lang="en-US" sz="2400">
                <a:solidFill>
                  <a:schemeClr val="dk1"/>
                </a:solidFill>
                <a:latin typeface="Cabin"/>
                <a:ea typeface="Cabin"/>
                <a:cs typeface="Cabin"/>
                <a:sym typeface="Cabin"/>
              </a:rPr>
              <a:t>Trail / Multi-use Path</a:t>
            </a:r>
            <a:endParaRPr sz="2400">
              <a:solidFill>
                <a:schemeClr val="dk1"/>
              </a:solidFill>
              <a:latin typeface="Cabin"/>
              <a:ea typeface="Cabin"/>
              <a:cs typeface="Cabin"/>
              <a:sym typeface="Cabin"/>
            </a:endParaRPr>
          </a:p>
          <a:p>
            <a:pPr indent="0" lvl="0" marL="0" rtl="0" algn="l">
              <a:spcBef>
                <a:spcPts val="600"/>
              </a:spcBef>
              <a:spcAft>
                <a:spcPts val="0"/>
              </a:spcAft>
              <a:buNone/>
            </a:pPr>
            <a:r>
              <a:t/>
            </a:r>
            <a:endParaRPr sz="2400">
              <a:solidFill>
                <a:schemeClr val="dk1"/>
              </a:solidFill>
              <a:latin typeface="Cabin"/>
              <a:ea typeface="Cabin"/>
              <a:cs typeface="Cabin"/>
              <a:sym typeface="Cabin"/>
            </a:endParaRPr>
          </a:p>
          <a:p>
            <a:pPr indent="0" lvl="0" marL="0" rtl="0" algn="l">
              <a:spcBef>
                <a:spcPts val="600"/>
              </a:spcBef>
              <a:spcAft>
                <a:spcPts val="0"/>
              </a:spcAft>
              <a:buNone/>
            </a:pPr>
            <a:r>
              <a:t/>
            </a:r>
            <a:endParaRPr sz="2400">
              <a:solidFill>
                <a:schemeClr val="dk1"/>
              </a:solidFill>
              <a:latin typeface="Cabin"/>
              <a:ea typeface="Cabin"/>
              <a:cs typeface="Cabin"/>
              <a:sym typeface="Cabin"/>
            </a:endParaRPr>
          </a:p>
          <a:p>
            <a:pPr indent="0" lvl="0" marL="0" rtl="0" algn="l">
              <a:spcBef>
                <a:spcPts val="600"/>
              </a:spcBef>
              <a:spcAft>
                <a:spcPts val="0"/>
              </a:spcAft>
              <a:buNone/>
            </a:pPr>
            <a:r>
              <a:t/>
            </a:r>
            <a:endParaRPr sz="2400">
              <a:solidFill>
                <a:schemeClr val="dk1"/>
              </a:solidFill>
              <a:latin typeface="Cabin"/>
              <a:ea typeface="Cabin"/>
              <a:cs typeface="Cabin"/>
              <a:sym typeface="Cabin"/>
            </a:endParaRPr>
          </a:p>
          <a:p>
            <a:pPr indent="0" lvl="0" marL="0" rtl="0" algn="l">
              <a:spcBef>
                <a:spcPts val="0"/>
              </a:spcBef>
              <a:spcAft>
                <a:spcPts val="0"/>
              </a:spcAft>
              <a:buNone/>
            </a:pPr>
            <a:r>
              <a:t/>
            </a:r>
            <a:endParaRPr sz="2400"/>
          </a:p>
        </p:txBody>
      </p:sp>
      <p:sp>
        <p:nvSpPr>
          <p:cNvPr id="286" name="Google Shape;286;p33"/>
          <p:cNvSpPr txBox="1"/>
          <p:nvPr/>
        </p:nvSpPr>
        <p:spPr>
          <a:xfrm>
            <a:off x="1086425" y="554525"/>
            <a:ext cx="7231500" cy="1569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500">
                <a:solidFill>
                  <a:srgbClr val="B2BB1E"/>
                </a:solidFill>
                <a:latin typeface="Cabin Sketch"/>
                <a:ea typeface="Cabin Sketch"/>
                <a:cs typeface="Cabin Sketch"/>
                <a:sym typeface="Cabin Sketch"/>
              </a:rPr>
              <a:t>Active Transportation </a:t>
            </a:r>
            <a:r>
              <a:rPr b="1" lang="en-US" sz="4500">
                <a:solidFill>
                  <a:srgbClr val="3C78D8"/>
                </a:solidFill>
                <a:latin typeface="Cabin Sketch"/>
                <a:ea typeface="Cabin Sketch"/>
                <a:cs typeface="Cabin Sketch"/>
                <a:sym typeface="Cabin Sketch"/>
              </a:rPr>
              <a:t>Infrastructure</a:t>
            </a:r>
            <a:endParaRPr b="1" sz="4500">
              <a:solidFill>
                <a:srgbClr val="3C78D8"/>
              </a:solidFill>
              <a:latin typeface="Cabin Sketch"/>
              <a:ea typeface="Cabin Sketch"/>
              <a:cs typeface="Cabin Sketch"/>
              <a:sym typeface="Cabin Sketch"/>
            </a:endParaRPr>
          </a:p>
        </p:txBody>
      </p:sp>
      <p:pic>
        <p:nvPicPr>
          <p:cNvPr id="287" name="Google Shape;287;p33"/>
          <p:cNvPicPr preferRelativeResize="0"/>
          <p:nvPr/>
        </p:nvPicPr>
        <p:blipFill>
          <a:blip r:embed="rId4">
            <a:alphaModFix/>
          </a:blip>
          <a:stretch>
            <a:fillRect/>
          </a:stretch>
        </p:blipFill>
        <p:spPr>
          <a:xfrm>
            <a:off x="4601849" y="1994500"/>
            <a:ext cx="4542150" cy="2550950"/>
          </a:xfrm>
          <a:prstGeom prst="rect">
            <a:avLst/>
          </a:prstGeom>
          <a:noFill/>
          <a:ln>
            <a:noFill/>
          </a:ln>
        </p:spPr>
      </p:pic>
      <p:pic>
        <p:nvPicPr>
          <p:cNvPr id="288" name="Google Shape;288;p33"/>
          <p:cNvPicPr preferRelativeResize="0"/>
          <p:nvPr/>
        </p:nvPicPr>
        <p:blipFill rotWithShape="1">
          <a:blip r:embed="rId5">
            <a:alphaModFix/>
          </a:blip>
          <a:srcRect b="7343" l="0" r="0" t="18926"/>
          <a:stretch/>
        </p:blipFill>
        <p:spPr>
          <a:xfrm>
            <a:off x="0" y="4155475"/>
            <a:ext cx="4887301" cy="2702527"/>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5">
                                            <p:txEl>
                                              <p:pRg end="0" st="0"/>
                                            </p:txEl>
                                          </p:spTgt>
                                        </p:tgtEl>
                                        <p:attrNameLst>
                                          <p:attrName>style.visibility</p:attrName>
                                        </p:attrNameLst>
                                      </p:cBhvr>
                                      <p:to>
                                        <p:strVal val="visible"/>
                                      </p:to>
                                    </p:set>
                                    <p:animEffect filter="fade" transition="in">
                                      <p:cBhvr>
                                        <p:cTn dur="1000"/>
                                        <p:tgtEl>
                                          <p:spTgt spid="28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5">
                                            <p:txEl>
                                              <p:pRg end="1" st="1"/>
                                            </p:txEl>
                                          </p:spTgt>
                                        </p:tgtEl>
                                        <p:attrNameLst>
                                          <p:attrName>style.visibility</p:attrName>
                                        </p:attrNameLst>
                                      </p:cBhvr>
                                      <p:to>
                                        <p:strVal val="visible"/>
                                      </p:to>
                                    </p:set>
                                    <p:animEffect filter="fade" transition="in">
                                      <p:cBhvr>
                                        <p:cTn dur="1000"/>
                                        <p:tgtEl>
                                          <p:spTgt spid="28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5">
                                            <p:txEl>
                                              <p:pRg end="2" st="2"/>
                                            </p:txEl>
                                          </p:spTgt>
                                        </p:tgtEl>
                                        <p:attrNameLst>
                                          <p:attrName>style.visibility</p:attrName>
                                        </p:attrNameLst>
                                      </p:cBhvr>
                                      <p:to>
                                        <p:strVal val="visible"/>
                                      </p:to>
                                    </p:set>
                                    <p:animEffect filter="fade" transition="in">
                                      <p:cBhvr>
                                        <p:cTn dur="1000"/>
                                        <p:tgtEl>
                                          <p:spTgt spid="28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5">
                                            <p:txEl>
                                              <p:pRg end="3" st="3"/>
                                            </p:txEl>
                                          </p:spTgt>
                                        </p:tgtEl>
                                        <p:attrNameLst>
                                          <p:attrName>style.visibility</p:attrName>
                                        </p:attrNameLst>
                                      </p:cBhvr>
                                      <p:to>
                                        <p:strVal val="visible"/>
                                      </p:to>
                                    </p:set>
                                    <p:animEffect filter="fade" transition="in">
                                      <p:cBhvr>
                                        <p:cTn dur="1000"/>
                                        <p:tgtEl>
                                          <p:spTgt spid="28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5">
                                            <p:txEl>
                                              <p:pRg end="4" st="4"/>
                                            </p:txEl>
                                          </p:spTgt>
                                        </p:tgtEl>
                                        <p:attrNameLst>
                                          <p:attrName>style.visibility</p:attrName>
                                        </p:attrNameLst>
                                      </p:cBhvr>
                                      <p:to>
                                        <p:strVal val="visible"/>
                                      </p:to>
                                    </p:set>
                                    <p:animEffect filter="fade" transition="in">
                                      <p:cBhvr>
                                        <p:cTn dur="1000"/>
                                        <p:tgtEl>
                                          <p:spTgt spid="285">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descr="_SRTS_PPT_Ryan_walker" id="294" name="Google Shape;294;p34"/>
          <p:cNvPicPr preferRelativeResize="0"/>
          <p:nvPr/>
        </p:nvPicPr>
        <p:blipFill rotWithShape="1">
          <a:blip r:embed="rId3">
            <a:alphaModFix/>
          </a:blip>
          <a:srcRect b="0" l="24442" r="0" t="0"/>
          <a:stretch/>
        </p:blipFill>
        <p:spPr>
          <a:xfrm>
            <a:off x="0" y="-6500"/>
            <a:ext cx="6909098" cy="6858000"/>
          </a:xfrm>
          <a:prstGeom prst="rect">
            <a:avLst/>
          </a:prstGeom>
          <a:noFill/>
          <a:ln>
            <a:noFill/>
          </a:ln>
        </p:spPr>
      </p:pic>
      <p:sp>
        <p:nvSpPr>
          <p:cNvPr id="295" name="Google Shape;295;p34"/>
          <p:cNvSpPr txBox="1"/>
          <p:nvPr/>
        </p:nvSpPr>
        <p:spPr>
          <a:xfrm>
            <a:off x="3911025" y="2199550"/>
            <a:ext cx="7178700" cy="22626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None/>
            </a:pPr>
            <a:r>
              <a:rPr lang="en-US" sz="2400">
                <a:solidFill>
                  <a:schemeClr val="dk1"/>
                </a:solidFill>
                <a:latin typeface="Cabin"/>
                <a:ea typeface="Cabin"/>
                <a:cs typeface="Cabin"/>
                <a:sym typeface="Cabin"/>
              </a:rPr>
              <a:t>Traffic Calming</a:t>
            </a:r>
            <a:endParaRPr sz="2400">
              <a:solidFill>
                <a:schemeClr val="dk1"/>
              </a:solidFill>
              <a:latin typeface="Cabin"/>
              <a:ea typeface="Cabin"/>
              <a:cs typeface="Cabin"/>
              <a:sym typeface="Cabin"/>
            </a:endParaRPr>
          </a:p>
          <a:p>
            <a:pPr indent="0" lvl="0" marL="0" rtl="0" algn="l">
              <a:spcBef>
                <a:spcPts val="600"/>
              </a:spcBef>
              <a:spcAft>
                <a:spcPts val="0"/>
              </a:spcAft>
              <a:buNone/>
            </a:pPr>
            <a:r>
              <a:t/>
            </a:r>
            <a:endParaRPr sz="2400">
              <a:solidFill>
                <a:schemeClr val="dk1"/>
              </a:solidFill>
              <a:latin typeface="Cabin"/>
              <a:ea typeface="Cabin"/>
              <a:cs typeface="Cabin"/>
              <a:sym typeface="Cabin"/>
            </a:endParaRPr>
          </a:p>
          <a:p>
            <a:pPr indent="0" lvl="0" marL="0" rtl="0" algn="l">
              <a:spcBef>
                <a:spcPts val="600"/>
              </a:spcBef>
              <a:spcAft>
                <a:spcPts val="0"/>
              </a:spcAft>
              <a:buNone/>
            </a:pPr>
            <a:r>
              <a:t/>
            </a:r>
            <a:endParaRPr sz="2400">
              <a:solidFill>
                <a:schemeClr val="dk1"/>
              </a:solidFill>
              <a:latin typeface="Cabin"/>
              <a:ea typeface="Cabin"/>
              <a:cs typeface="Cabin"/>
              <a:sym typeface="Cabin"/>
            </a:endParaRPr>
          </a:p>
          <a:p>
            <a:pPr indent="0" lvl="0" marL="0" rtl="0" algn="l">
              <a:spcBef>
                <a:spcPts val="600"/>
              </a:spcBef>
              <a:spcAft>
                <a:spcPts val="0"/>
              </a:spcAft>
              <a:buNone/>
            </a:pPr>
            <a:r>
              <a:t/>
            </a:r>
            <a:endParaRPr sz="2400">
              <a:solidFill>
                <a:schemeClr val="dk1"/>
              </a:solidFill>
              <a:latin typeface="Cabin"/>
              <a:ea typeface="Cabin"/>
              <a:cs typeface="Cabin"/>
              <a:sym typeface="Cabin"/>
            </a:endParaRPr>
          </a:p>
          <a:p>
            <a:pPr indent="0" lvl="0" marL="0" rtl="0" algn="l">
              <a:spcBef>
                <a:spcPts val="0"/>
              </a:spcBef>
              <a:spcAft>
                <a:spcPts val="0"/>
              </a:spcAft>
              <a:buNone/>
            </a:pPr>
            <a:r>
              <a:t/>
            </a:r>
            <a:endParaRPr sz="2400"/>
          </a:p>
        </p:txBody>
      </p:sp>
      <p:sp>
        <p:nvSpPr>
          <p:cNvPr id="296" name="Google Shape;296;p34"/>
          <p:cNvSpPr txBox="1"/>
          <p:nvPr/>
        </p:nvSpPr>
        <p:spPr>
          <a:xfrm>
            <a:off x="956250" y="554525"/>
            <a:ext cx="7231500" cy="1569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500">
                <a:solidFill>
                  <a:srgbClr val="B2BB1E"/>
                </a:solidFill>
                <a:latin typeface="Cabin Sketch"/>
                <a:ea typeface="Cabin Sketch"/>
                <a:cs typeface="Cabin Sketch"/>
                <a:sym typeface="Cabin Sketch"/>
              </a:rPr>
              <a:t>Active Transportation </a:t>
            </a:r>
            <a:r>
              <a:rPr b="1" lang="en-US" sz="4500">
                <a:solidFill>
                  <a:srgbClr val="3C78D8"/>
                </a:solidFill>
                <a:latin typeface="Cabin Sketch"/>
                <a:ea typeface="Cabin Sketch"/>
                <a:cs typeface="Cabin Sketch"/>
                <a:sym typeface="Cabin Sketch"/>
              </a:rPr>
              <a:t>Infrastructure</a:t>
            </a:r>
            <a:endParaRPr b="1" sz="4500">
              <a:solidFill>
                <a:srgbClr val="3C78D8"/>
              </a:solidFill>
              <a:latin typeface="Cabin Sketch"/>
              <a:ea typeface="Cabin Sketch"/>
              <a:cs typeface="Cabin Sketch"/>
              <a:sym typeface="Cabin Sketch"/>
            </a:endParaRPr>
          </a:p>
        </p:txBody>
      </p:sp>
      <p:pic>
        <p:nvPicPr>
          <p:cNvPr id="297" name="Google Shape;297;p34"/>
          <p:cNvPicPr preferRelativeResize="0"/>
          <p:nvPr/>
        </p:nvPicPr>
        <p:blipFill>
          <a:blip r:embed="rId4">
            <a:alphaModFix/>
          </a:blip>
          <a:stretch>
            <a:fillRect/>
          </a:stretch>
        </p:blipFill>
        <p:spPr>
          <a:xfrm>
            <a:off x="0" y="2744185"/>
            <a:ext cx="4572001" cy="3426792"/>
          </a:xfrm>
          <a:prstGeom prst="rect">
            <a:avLst/>
          </a:prstGeom>
          <a:noFill/>
          <a:ln>
            <a:noFill/>
          </a:ln>
        </p:spPr>
      </p:pic>
      <p:pic>
        <p:nvPicPr>
          <p:cNvPr id="298" name="Google Shape;298;p34"/>
          <p:cNvPicPr preferRelativeResize="0"/>
          <p:nvPr/>
        </p:nvPicPr>
        <p:blipFill rotWithShape="1">
          <a:blip r:embed="rId5">
            <a:alphaModFix/>
          </a:blip>
          <a:srcRect b="13524" l="0" r="0" t="0"/>
          <a:stretch/>
        </p:blipFill>
        <p:spPr>
          <a:xfrm>
            <a:off x="4572000" y="3892651"/>
            <a:ext cx="4572001" cy="2965348"/>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5">
                                            <p:txEl>
                                              <p:pRg end="0" st="0"/>
                                            </p:txEl>
                                          </p:spTgt>
                                        </p:tgtEl>
                                        <p:attrNameLst>
                                          <p:attrName>style.visibility</p:attrName>
                                        </p:attrNameLst>
                                      </p:cBhvr>
                                      <p:to>
                                        <p:strVal val="visible"/>
                                      </p:to>
                                    </p:set>
                                    <p:animEffect filter="fade" transition="in">
                                      <p:cBhvr>
                                        <p:cTn dur="1000"/>
                                        <p:tgtEl>
                                          <p:spTgt spid="29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5">
                                            <p:txEl>
                                              <p:pRg end="1" st="1"/>
                                            </p:txEl>
                                          </p:spTgt>
                                        </p:tgtEl>
                                        <p:attrNameLst>
                                          <p:attrName>style.visibility</p:attrName>
                                        </p:attrNameLst>
                                      </p:cBhvr>
                                      <p:to>
                                        <p:strVal val="visible"/>
                                      </p:to>
                                    </p:set>
                                    <p:animEffect filter="fade" transition="in">
                                      <p:cBhvr>
                                        <p:cTn dur="1000"/>
                                        <p:tgtEl>
                                          <p:spTgt spid="29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5">
                                            <p:txEl>
                                              <p:pRg end="2" st="2"/>
                                            </p:txEl>
                                          </p:spTgt>
                                        </p:tgtEl>
                                        <p:attrNameLst>
                                          <p:attrName>style.visibility</p:attrName>
                                        </p:attrNameLst>
                                      </p:cBhvr>
                                      <p:to>
                                        <p:strVal val="visible"/>
                                      </p:to>
                                    </p:set>
                                    <p:animEffect filter="fade" transition="in">
                                      <p:cBhvr>
                                        <p:cTn dur="1000"/>
                                        <p:tgtEl>
                                          <p:spTgt spid="29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5">
                                            <p:txEl>
                                              <p:pRg end="3" st="3"/>
                                            </p:txEl>
                                          </p:spTgt>
                                        </p:tgtEl>
                                        <p:attrNameLst>
                                          <p:attrName>style.visibility</p:attrName>
                                        </p:attrNameLst>
                                      </p:cBhvr>
                                      <p:to>
                                        <p:strVal val="visible"/>
                                      </p:to>
                                    </p:set>
                                    <p:animEffect filter="fade" transition="in">
                                      <p:cBhvr>
                                        <p:cTn dur="1000"/>
                                        <p:tgtEl>
                                          <p:spTgt spid="29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5">
                                            <p:txEl>
                                              <p:pRg end="4" st="4"/>
                                            </p:txEl>
                                          </p:spTgt>
                                        </p:tgtEl>
                                        <p:attrNameLst>
                                          <p:attrName>style.visibility</p:attrName>
                                        </p:attrNameLst>
                                      </p:cBhvr>
                                      <p:to>
                                        <p:strVal val="visible"/>
                                      </p:to>
                                    </p:set>
                                    <p:animEffect filter="fade" transition="in">
                                      <p:cBhvr>
                                        <p:cTn dur="1000"/>
                                        <p:tgtEl>
                                          <p:spTgt spid="295">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pic>
        <p:nvPicPr>
          <p:cNvPr descr="_SRTS_PPT_Carla" id="304" name="Google Shape;304;p35"/>
          <p:cNvPicPr preferRelativeResize="0"/>
          <p:nvPr/>
        </p:nvPicPr>
        <p:blipFill rotWithShape="1">
          <a:blip r:embed="rId3">
            <a:alphaModFix/>
          </a:blip>
          <a:srcRect b="0" l="0" r="0" t="0"/>
          <a:stretch/>
        </p:blipFill>
        <p:spPr>
          <a:xfrm>
            <a:off x="2090850" y="0"/>
            <a:ext cx="9144000" cy="6858000"/>
          </a:xfrm>
          <a:prstGeom prst="rect">
            <a:avLst/>
          </a:prstGeom>
          <a:noFill/>
          <a:ln>
            <a:noFill/>
          </a:ln>
        </p:spPr>
      </p:pic>
      <p:sp>
        <p:nvSpPr>
          <p:cNvPr id="305" name="Google Shape;305;p35"/>
          <p:cNvSpPr txBox="1"/>
          <p:nvPr/>
        </p:nvSpPr>
        <p:spPr>
          <a:xfrm>
            <a:off x="7012775" y="2297700"/>
            <a:ext cx="1713000" cy="31554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None/>
            </a:pPr>
            <a:r>
              <a:rPr lang="en-US" sz="2400">
                <a:solidFill>
                  <a:schemeClr val="dk1"/>
                </a:solidFill>
                <a:latin typeface="Cabin"/>
                <a:ea typeface="Cabin"/>
                <a:cs typeface="Cabin"/>
                <a:sym typeface="Cabin"/>
              </a:rPr>
              <a:t>Signals </a:t>
            </a:r>
            <a:endParaRPr sz="2400">
              <a:solidFill>
                <a:schemeClr val="dk1"/>
              </a:solidFill>
              <a:latin typeface="Cabin"/>
              <a:ea typeface="Cabin"/>
              <a:cs typeface="Cabin"/>
              <a:sym typeface="Cabin"/>
            </a:endParaRPr>
          </a:p>
          <a:p>
            <a:pPr indent="0" lvl="0" marL="0" rtl="0" algn="l">
              <a:spcBef>
                <a:spcPts val="600"/>
              </a:spcBef>
              <a:spcAft>
                <a:spcPts val="0"/>
              </a:spcAft>
              <a:buNone/>
            </a:pPr>
            <a:r>
              <a:rPr lang="en-US" sz="2400">
                <a:solidFill>
                  <a:schemeClr val="dk1"/>
                </a:solidFill>
                <a:latin typeface="Cabin"/>
                <a:ea typeface="Cabin"/>
                <a:cs typeface="Cabin"/>
                <a:sym typeface="Cabin"/>
              </a:rPr>
              <a:t>and </a:t>
            </a:r>
            <a:endParaRPr sz="2400">
              <a:solidFill>
                <a:schemeClr val="dk1"/>
              </a:solidFill>
              <a:latin typeface="Cabin"/>
              <a:ea typeface="Cabin"/>
              <a:cs typeface="Cabin"/>
              <a:sym typeface="Cabin"/>
            </a:endParaRPr>
          </a:p>
          <a:p>
            <a:pPr indent="0" lvl="0" marL="0" rtl="0" algn="l">
              <a:spcBef>
                <a:spcPts val="600"/>
              </a:spcBef>
              <a:spcAft>
                <a:spcPts val="0"/>
              </a:spcAft>
              <a:buNone/>
            </a:pPr>
            <a:r>
              <a:rPr lang="en-US" sz="2400">
                <a:solidFill>
                  <a:schemeClr val="dk1"/>
                </a:solidFill>
                <a:latin typeface="Cabin"/>
                <a:ea typeface="Cabin"/>
                <a:cs typeface="Cabin"/>
                <a:sym typeface="Cabin"/>
              </a:rPr>
              <a:t>Signage</a:t>
            </a:r>
            <a:endParaRPr sz="2400">
              <a:solidFill>
                <a:schemeClr val="dk1"/>
              </a:solidFill>
              <a:latin typeface="Cabin"/>
              <a:ea typeface="Cabin"/>
              <a:cs typeface="Cabin"/>
              <a:sym typeface="Cabin"/>
            </a:endParaRPr>
          </a:p>
          <a:p>
            <a:pPr indent="0" lvl="0" marL="0" rtl="0" algn="l">
              <a:spcBef>
                <a:spcPts val="600"/>
              </a:spcBef>
              <a:spcAft>
                <a:spcPts val="0"/>
              </a:spcAft>
              <a:buNone/>
            </a:pPr>
            <a:r>
              <a:t/>
            </a:r>
            <a:endParaRPr sz="2400">
              <a:solidFill>
                <a:schemeClr val="dk1"/>
              </a:solidFill>
              <a:latin typeface="Cabin"/>
              <a:ea typeface="Cabin"/>
              <a:cs typeface="Cabin"/>
              <a:sym typeface="Cabin"/>
            </a:endParaRPr>
          </a:p>
          <a:p>
            <a:pPr indent="0" lvl="0" marL="0" rtl="0" algn="l">
              <a:spcBef>
                <a:spcPts val="600"/>
              </a:spcBef>
              <a:spcAft>
                <a:spcPts val="0"/>
              </a:spcAft>
              <a:buNone/>
            </a:pPr>
            <a:r>
              <a:t/>
            </a:r>
            <a:endParaRPr sz="2400">
              <a:solidFill>
                <a:schemeClr val="dk1"/>
              </a:solidFill>
              <a:latin typeface="Cabin"/>
              <a:ea typeface="Cabin"/>
              <a:cs typeface="Cabin"/>
              <a:sym typeface="Cabin"/>
            </a:endParaRPr>
          </a:p>
          <a:p>
            <a:pPr indent="0" lvl="0" marL="0" rtl="0" algn="l">
              <a:spcBef>
                <a:spcPts val="600"/>
              </a:spcBef>
              <a:spcAft>
                <a:spcPts val="0"/>
              </a:spcAft>
              <a:buNone/>
            </a:pPr>
            <a:r>
              <a:t/>
            </a:r>
            <a:endParaRPr sz="2400">
              <a:solidFill>
                <a:schemeClr val="dk1"/>
              </a:solidFill>
              <a:latin typeface="Cabin"/>
              <a:ea typeface="Cabin"/>
              <a:cs typeface="Cabin"/>
              <a:sym typeface="Cabin"/>
            </a:endParaRPr>
          </a:p>
          <a:p>
            <a:pPr indent="0" lvl="0" marL="0" rtl="0" algn="l">
              <a:spcBef>
                <a:spcPts val="0"/>
              </a:spcBef>
              <a:spcAft>
                <a:spcPts val="0"/>
              </a:spcAft>
              <a:buNone/>
            </a:pPr>
            <a:r>
              <a:t/>
            </a:r>
            <a:endParaRPr sz="2400"/>
          </a:p>
        </p:txBody>
      </p:sp>
      <p:sp>
        <p:nvSpPr>
          <p:cNvPr id="306" name="Google Shape;306;p35"/>
          <p:cNvSpPr txBox="1"/>
          <p:nvPr/>
        </p:nvSpPr>
        <p:spPr>
          <a:xfrm>
            <a:off x="956250" y="554525"/>
            <a:ext cx="7231500" cy="1569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500">
                <a:solidFill>
                  <a:srgbClr val="B2BB1E"/>
                </a:solidFill>
                <a:latin typeface="Cabin Sketch"/>
                <a:ea typeface="Cabin Sketch"/>
                <a:cs typeface="Cabin Sketch"/>
                <a:sym typeface="Cabin Sketch"/>
              </a:rPr>
              <a:t>Active Transportation </a:t>
            </a:r>
            <a:r>
              <a:rPr b="1" lang="en-US" sz="4500">
                <a:solidFill>
                  <a:srgbClr val="3C78D8"/>
                </a:solidFill>
                <a:latin typeface="Cabin Sketch"/>
                <a:ea typeface="Cabin Sketch"/>
                <a:cs typeface="Cabin Sketch"/>
                <a:sym typeface="Cabin Sketch"/>
              </a:rPr>
              <a:t>Infrastructure</a:t>
            </a:r>
            <a:endParaRPr b="1" sz="4500">
              <a:solidFill>
                <a:srgbClr val="3C78D8"/>
              </a:solidFill>
              <a:latin typeface="Cabin Sketch"/>
              <a:ea typeface="Cabin Sketch"/>
              <a:cs typeface="Cabin Sketch"/>
              <a:sym typeface="Cabin Sketch"/>
            </a:endParaRPr>
          </a:p>
        </p:txBody>
      </p:sp>
      <p:pic>
        <p:nvPicPr>
          <p:cNvPr id="307" name="Google Shape;307;p35"/>
          <p:cNvPicPr preferRelativeResize="0"/>
          <p:nvPr/>
        </p:nvPicPr>
        <p:blipFill>
          <a:blip r:embed="rId4">
            <a:alphaModFix/>
          </a:blip>
          <a:stretch>
            <a:fillRect/>
          </a:stretch>
        </p:blipFill>
        <p:spPr>
          <a:xfrm>
            <a:off x="2" y="2359875"/>
            <a:ext cx="6915203" cy="4498125"/>
          </a:xfrm>
          <a:prstGeom prst="rect">
            <a:avLst/>
          </a:prstGeom>
          <a:noFill/>
          <a:ln>
            <a:noFill/>
          </a:ln>
        </p:spPr>
      </p:pic>
      <p:pic>
        <p:nvPicPr>
          <p:cNvPr id="308" name="Google Shape;308;p35"/>
          <p:cNvPicPr preferRelativeResize="0"/>
          <p:nvPr/>
        </p:nvPicPr>
        <p:blipFill>
          <a:blip r:embed="rId5">
            <a:alphaModFix/>
          </a:blip>
          <a:stretch>
            <a:fillRect/>
          </a:stretch>
        </p:blipFill>
        <p:spPr>
          <a:xfrm>
            <a:off x="3642675" y="2359875"/>
            <a:ext cx="3069026" cy="2301075"/>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xEl>
                                              <p:pRg end="0" st="0"/>
                                            </p:txEl>
                                          </p:spTgt>
                                        </p:tgtEl>
                                        <p:attrNameLst>
                                          <p:attrName>style.visibility</p:attrName>
                                        </p:attrNameLst>
                                      </p:cBhvr>
                                      <p:to>
                                        <p:strVal val="visible"/>
                                      </p:to>
                                    </p:set>
                                    <p:animEffect filter="fade" transition="in">
                                      <p:cBhvr>
                                        <p:cTn dur="1000"/>
                                        <p:tgtEl>
                                          <p:spTgt spid="30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xEl>
                                              <p:pRg end="1" st="1"/>
                                            </p:txEl>
                                          </p:spTgt>
                                        </p:tgtEl>
                                        <p:attrNameLst>
                                          <p:attrName>style.visibility</p:attrName>
                                        </p:attrNameLst>
                                      </p:cBhvr>
                                      <p:to>
                                        <p:strVal val="visible"/>
                                      </p:to>
                                    </p:set>
                                    <p:animEffect filter="fade" transition="in">
                                      <p:cBhvr>
                                        <p:cTn dur="1000"/>
                                        <p:tgtEl>
                                          <p:spTgt spid="30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xEl>
                                              <p:pRg end="2" st="2"/>
                                            </p:txEl>
                                          </p:spTgt>
                                        </p:tgtEl>
                                        <p:attrNameLst>
                                          <p:attrName>style.visibility</p:attrName>
                                        </p:attrNameLst>
                                      </p:cBhvr>
                                      <p:to>
                                        <p:strVal val="visible"/>
                                      </p:to>
                                    </p:set>
                                    <p:animEffect filter="fade" transition="in">
                                      <p:cBhvr>
                                        <p:cTn dur="1000"/>
                                        <p:tgtEl>
                                          <p:spTgt spid="30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xEl>
                                              <p:pRg end="3" st="3"/>
                                            </p:txEl>
                                          </p:spTgt>
                                        </p:tgtEl>
                                        <p:attrNameLst>
                                          <p:attrName>style.visibility</p:attrName>
                                        </p:attrNameLst>
                                      </p:cBhvr>
                                      <p:to>
                                        <p:strVal val="visible"/>
                                      </p:to>
                                    </p:set>
                                    <p:animEffect filter="fade" transition="in">
                                      <p:cBhvr>
                                        <p:cTn dur="1000"/>
                                        <p:tgtEl>
                                          <p:spTgt spid="30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xEl>
                                              <p:pRg end="4" st="4"/>
                                            </p:txEl>
                                          </p:spTgt>
                                        </p:tgtEl>
                                        <p:attrNameLst>
                                          <p:attrName>style.visibility</p:attrName>
                                        </p:attrNameLst>
                                      </p:cBhvr>
                                      <p:to>
                                        <p:strVal val="visible"/>
                                      </p:to>
                                    </p:set>
                                    <p:animEffect filter="fade" transition="in">
                                      <p:cBhvr>
                                        <p:cTn dur="1000"/>
                                        <p:tgtEl>
                                          <p:spTgt spid="30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xEl>
                                              <p:pRg end="5" st="5"/>
                                            </p:txEl>
                                          </p:spTgt>
                                        </p:tgtEl>
                                        <p:attrNameLst>
                                          <p:attrName>style.visibility</p:attrName>
                                        </p:attrNameLst>
                                      </p:cBhvr>
                                      <p:to>
                                        <p:strVal val="visible"/>
                                      </p:to>
                                    </p:set>
                                    <p:animEffect filter="fade" transition="in">
                                      <p:cBhvr>
                                        <p:cTn dur="1000"/>
                                        <p:tgtEl>
                                          <p:spTgt spid="305">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xEl>
                                              <p:pRg end="6" st="6"/>
                                            </p:txEl>
                                          </p:spTgt>
                                        </p:tgtEl>
                                        <p:attrNameLst>
                                          <p:attrName>style.visibility</p:attrName>
                                        </p:attrNameLst>
                                      </p:cBhvr>
                                      <p:to>
                                        <p:strVal val="visible"/>
                                      </p:to>
                                    </p:set>
                                    <p:animEffect filter="fade" transition="in">
                                      <p:cBhvr>
                                        <p:cTn dur="1000"/>
                                        <p:tgtEl>
                                          <p:spTgt spid="305">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36"/>
          <p:cNvSpPr txBox="1"/>
          <p:nvPr/>
        </p:nvSpPr>
        <p:spPr>
          <a:xfrm>
            <a:off x="870675" y="2297700"/>
            <a:ext cx="7178700" cy="22626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None/>
            </a:pPr>
            <a:r>
              <a:rPr lang="en-US" sz="2400">
                <a:solidFill>
                  <a:schemeClr val="dk1"/>
                </a:solidFill>
                <a:latin typeface="Cabin"/>
                <a:ea typeface="Cabin"/>
                <a:cs typeface="Cabin"/>
                <a:sym typeface="Cabin"/>
              </a:rPr>
              <a:t>School</a:t>
            </a:r>
            <a:r>
              <a:rPr lang="en-US" sz="2400">
                <a:solidFill>
                  <a:schemeClr val="dk1"/>
                </a:solidFill>
                <a:latin typeface="Cabin"/>
                <a:ea typeface="Cabin"/>
                <a:cs typeface="Cabin"/>
                <a:sym typeface="Cabin"/>
              </a:rPr>
              <a:t> Zone Speed Limit Signs</a:t>
            </a:r>
            <a:endParaRPr sz="2400">
              <a:solidFill>
                <a:schemeClr val="dk1"/>
              </a:solidFill>
              <a:latin typeface="Cabin"/>
              <a:ea typeface="Cabin"/>
              <a:cs typeface="Cabin"/>
              <a:sym typeface="Cabin"/>
            </a:endParaRPr>
          </a:p>
          <a:p>
            <a:pPr indent="0" lvl="0" marL="0" rtl="0" algn="l">
              <a:spcBef>
                <a:spcPts val="600"/>
              </a:spcBef>
              <a:spcAft>
                <a:spcPts val="0"/>
              </a:spcAft>
              <a:buNone/>
            </a:pPr>
            <a:r>
              <a:t/>
            </a:r>
            <a:endParaRPr sz="2400">
              <a:solidFill>
                <a:schemeClr val="dk1"/>
              </a:solidFill>
              <a:latin typeface="Cabin"/>
              <a:ea typeface="Cabin"/>
              <a:cs typeface="Cabin"/>
              <a:sym typeface="Cabin"/>
            </a:endParaRPr>
          </a:p>
          <a:p>
            <a:pPr indent="0" lvl="0" marL="0" rtl="0" algn="l">
              <a:spcBef>
                <a:spcPts val="600"/>
              </a:spcBef>
              <a:spcAft>
                <a:spcPts val="0"/>
              </a:spcAft>
              <a:buNone/>
            </a:pPr>
            <a:r>
              <a:t/>
            </a:r>
            <a:endParaRPr sz="2400">
              <a:solidFill>
                <a:schemeClr val="dk1"/>
              </a:solidFill>
              <a:latin typeface="Cabin"/>
              <a:ea typeface="Cabin"/>
              <a:cs typeface="Cabin"/>
              <a:sym typeface="Cabin"/>
            </a:endParaRPr>
          </a:p>
          <a:p>
            <a:pPr indent="0" lvl="0" marL="0" rtl="0" algn="l">
              <a:spcBef>
                <a:spcPts val="600"/>
              </a:spcBef>
              <a:spcAft>
                <a:spcPts val="0"/>
              </a:spcAft>
              <a:buNone/>
            </a:pPr>
            <a:r>
              <a:t/>
            </a:r>
            <a:endParaRPr sz="2400">
              <a:solidFill>
                <a:schemeClr val="dk1"/>
              </a:solidFill>
              <a:latin typeface="Cabin"/>
              <a:ea typeface="Cabin"/>
              <a:cs typeface="Cabin"/>
              <a:sym typeface="Cabin"/>
            </a:endParaRPr>
          </a:p>
          <a:p>
            <a:pPr indent="0" lvl="0" marL="0" rtl="0" algn="l">
              <a:spcBef>
                <a:spcPts val="0"/>
              </a:spcBef>
              <a:spcAft>
                <a:spcPts val="0"/>
              </a:spcAft>
              <a:buNone/>
            </a:pPr>
            <a:r>
              <a:t/>
            </a:r>
            <a:endParaRPr sz="2400"/>
          </a:p>
        </p:txBody>
      </p:sp>
      <p:sp>
        <p:nvSpPr>
          <p:cNvPr id="315" name="Google Shape;315;p36"/>
          <p:cNvSpPr txBox="1"/>
          <p:nvPr/>
        </p:nvSpPr>
        <p:spPr>
          <a:xfrm>
            <a:off x="956250" y="554525"/>
            <a:ext cx="7231500" cy="1569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500">
                <a:solidFill>
                  <a:srgbClr val="B2BB1E"/>
                </a:solidFill>
                <a:latin typeface="Cabin Sketch"/>
                <a:ea typeface="Cabin Sketch"/>
                <a:cs typeface="Cabin Sketch"/>
                <a:sym typeface="Cabin Sketch"/>
              </a:rPr>
              <a:t>Active Transportation </a:t>
            </a:r>
            <a:r>
              <a:rPr b="1" lang="en-US" sz="4500">
                <a:solidFill>
                  <a:srgbClr val="3C78D8"/>
                </a:solidFill>
                <a:latin typeface="Cabin Sketch"/>
                <a:ea typeface="Cabin Sketch"/>
                <a:cs typeface="Cabin Sketch"/>
                <a:sym typeface="Cabin Sketch"/>
              </a:rPr>
              <a:t>Infrastructure</a:t>
            </a:r>
            <a:endParaRPr b="1" sz="4500">
              <a:solidFill>
                <a:srgbClr val="3C78D8"/>
              </a:solidFill>
              <a:latin typeface="Cabin Sketch"/>
              <a:ea typeface="Cabin Sketch"/>
              <a:cs typeface="Cabin Sketch"/>
              <a:sym typeface="Cabin Sketch"/>
            </a:endParaRPr>
          </a:p>
        </p:txBody>
      </p:sp>
      <p:pic>
        <p:nvPicPr>
          <p:cNvPr id="316" name="Google Shape;316;p36"/>
          <p:cNvPicPr preferRelativeResize="0"/>
          <p:nvPr/>
        </p:nvPicPr>
        <p:blipFill>
          <a:blip r:embed="rId3">
            <a:alphaModFix/>
          </a:blip>
          <a:stretch>
            <a:fillRect/>
          </a:stretch>
        </p:blipFill>
        <p:spPr>
          <a:xfrm>
            <a:off x="809187" y="2922475"/>
            <a:ext cx="7785976" cy="3935524"/>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4">
                                            <p:txEl>
                                              <p:pRg end="0" st="0"/>
                                            </p:txEl>
                                          </p:spTgt>
                                        </p:tgtEl>
                                        <p:attrNameLst>
                                          <p:attrName>style.visibility</p:attrName>
                                        </p:attrNameLst>
                                      </p:cBhvr>
                                      <p:to>
                                        <p:strVal val="visible"/>
                                      </p:to>
                                    </p:set>
                                    <p:animEffect filter="fade" transition="in">
                                      <p:cBhvr>
                                        <p:cTn dur="1000"/>
                                        <p:tgtEl>
                                          <p:spTgt spid="31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4">
                                            <p:txEl>
                                              <p:pRg end="1" st="1"/>
                                            </p:txEl>
                                          </p:spTgt>
                                        </p:tgtEl>
                                        <p:attrNameLst>
                                          <p:attrName>style.visibility</p:attrName>
                                        </p:attrNameLst>
                                      </p:cBhvr>
                                      <p:to>
                                        <p:strVal val="visible"/>
                                      </p:to>
                                    </p:set>
                                    <p:animEffect filter="fade" transition="in">
                                      <p:cBhvr>
                                        <p:cTn dur="1000"/>
                                        <p:tgtEl>
                                          <p:spTgt spid="31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4">
                                            <p:txEl>
                                              <p:pRg end="2" st="2"/>
                                            </p:txEl>
                                          </p:spTgt>
                                        </p:tgtEl>
                                        <p:attrNameLst>
                                          <p:attrName>style.visibility</p:attrName>
                                        </p:attrNameLst>
                                      </p:cBhvr>
                                      <p:to>
                                        <p:strVal val="visible"/>
                                      </p:to>
                                    </p:set>
                                    <p:animEffect filter="fade" transition="in">
                                      <p:cBhvr>
                                        <p:cTn dur="1000"/>
                                        <p:tgtEl>
                                          <p:spTgt spid="31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4">
                                            <p:txEl>
                                              <p:pRg end="3" st="3"/>
                                            </p:txEl>
                                          </p:spTgt>
                                        </p:tgtEl>
                                        <p:attrNameLst>
                                          <p:attrName>style.visibility</p:attrName>
                                        </p:attrNameLst>
                                      </p:cBhvr>
                                      <p:to>
                                        <p:strVal val="visible"/>
                                      </p:to>
                                    </p:set>
                                    <p:animEffect filter="fade" transition="in">
                                      <p:cBhvr>
                                        <p:cTn dur="1000"/>
                                        <p:tgtEl>
                                          <p:spTgt spid="31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4">
                                            <p:txEl>
                                              <p:pRg end="4" st="4"/>
                                            </p:txEl>
                                          </p:spTgt>
                                        </p:tgtEl>
                                        <p:attrNameLst>
                                          <p:attrName>style.visibility</p:attrName>
                                        </p:attrNameLst>
                                      </p:cBhvr>
                                      <p:to>
                                        <p:strVal val="visible"/>
                                      </p:to>
                                    </p:set>
                                    <p:animEffect filter="fade" transition="in">
                                      <p:cBhvr>
                                        <p:cTn dur="1000"/>
                                        <p:tgtEl>
                                          <p:spTgt spid="314">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descr="_SRTS_PPT_Scooter_Girl" id="322" name="Google Shape;322;p37"/>
          <p:cNvPicPr preferRelativeResize="0"/>
          <p:nvPr/>
        </p:nvPicPr>
        <p:blipFill rotWithShape="1">
          <a:blip r:embed="rId3">
            <a:alphaModFix/>
          </a:blip>
          <a:srcRect b="0" l="0" r="25512" t="0"/>
          <a:stretch/>
        </p:blipFill>
        <p:spPr>
          <a:xfrm>
            <a:off x="2273425" y="0"/>
            <a:ext cx="6810826" cy="6858000"/>
          </a:xfrm>
          <a:prstGeom prst="rect">
            <a:avLst/>
          </a:prstGeom>
          <a:noFill/>
          <a:ln>
            <a:noFill/>
          </a:ln>
        </p:spPr>
      </p:pic>
      <p:sp>
        <p:nvSpPr>
          <p:cNvPr id="323" name="Google Shape;323;p37"/>
          <p:cNvSpPr txBox="1"/>
          <p:nvPr/>
        </p:nvSpPr>
        <p:spPr>
          <a:xfrm>
            <a:off x="956250" y="554525"/>
            <a:ext cx="7231500" cy="1569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500">
                <a:solidFill>
                  <a:srgbClr val="B2BB1E"/>
                </a:solidFill>
                <a:latin typeface="Cabin Sketch"/>
                <a:ea typeface="Cabin Sketch"/>
                <a:cs typeface="Cabin Sketch"/>
                <a:sym typeface="Cabin Sketch"/>
              </a:rPr>
              <a:t>Active Transportation </a:t>
            </a:r>
            <a:r>
              <a:rPr b="1" lang="en-US" sz="4500">
                <a:solidFill>
                  <a:srgbClr val="3C78D8"/>
                </a:solidFill>
                <a:latin typeface="Cabin Sketch"/>
                <a:ea typeface="Cabin Sketch"/>
                <a:cs typeface="Cabin Sketch"/>
                <a:sym typeface="Cabin Sketch"/>
              </a:rPr>
              <a:t>Infrastructure</a:t>
            </a:r>
            <a:endParaRPr b="1" sz="4500">
              <a:solidFill>
                <a:srgbClr val="3C78D8"/>
              </a:solidFill>
              <a:latin typeface="Cabin Sketch"/>
              <a:ea typeface="Cabin Sketch"/>
              <a:cs typeface="Cabin Sketch"/>
              <a:sym typeface="Cabin Sketch"/>
            </a:endParaRPr>
          </a:p>
        </p:txBody>
      </p:sp>
      <p:pic>
        <p:nvPicPr>
          <p:cNvPr id="324" name="Google Shape;324;p37"/>
          <p:cNvPicPr preferRelativeResize="0"/>
          <p:nvPr/>
        </p:nvPicPr>
        <p:blipFill>
          <a:blip r:embed="rId4">
            <a:alphaModFix/>
          </a:blip>
          <a:stretch>
            <a:fillRect/>
          </a:stretch>
        </p:blipFill>
        <p:spPr>
          <a:xfrm>
            <a:off x="6751" y="2200625"/>
            <a:ext cx="6190925" cy="4643201"/>
          </a:xfrm>
          <a:prstGeom prst="rect">
            <a:avLst/>
          </a:prstGeom>
          <a:noFill/>
          <a:ln>
            <a:noFill/>
          </a:ln>
        </p:spPr>
      </p:pic>
      <p:cxnSp>
        <p:nvCxnSpPr>
          <p:cNvPr id="325" name="Google Shape;325;p37"/>
          <p:cNvCxnSpPr/>
          <p:nvPr/>
        </p:nvCxnSpPr>
        <p:spPr>
          <a:xfrm flipH="1">
            <a:off x="5213275" y="5888775"/>
            <a:ext cx="1613700" cy="488100"/>
          </a:xfrm>
          <a:prstGeom prst="straightConnector1">
            <a:avLst/>
          </a:prstGeom>
          <a:noFill/>
          <a:ln cap="flat" cmpd="sng" w="38100">
            <a:solidFill>
              <a:srgbClr val="B2BB1E"/>
            </a:solidFill>
            <a:prstDash val="solid"/>
            <a:round/>
            <a:headEnd len="med" w="med" type="none"/>
            <a:tailEnd len="med" w="med" type="triangle"/>
          </a:ln>
        </p:spPr>
      </p:cxnSp>
      <p:sp>
        <p:nvSpPr>
          <p:cNvPr id="326" name="Google Shape;326;p37"/>
          <p:cNvSpPr txBox="1"/>
          <p:nvPr/>
        </p:nvSpPr>
        <p:spPr>
          <a:xfrm>
            <a:off x="6935575" y="5600500"/>
            <a:ext cx="2208300" cy="5541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None/>
            </a:pPr>
            <a:r>
              <a:rPr lang="en-US" sz="2400">
                <a:solidFill>
                  <a:schemeClr val="dk1"/>
                </a:solidFill>
                <a:latin typeface="Cabin"/>
                <a:ea typeface="Cabin"/>
                <a:cs typeface="Cabin"/>
                <a:sym typeface="Cabin"/>
              </a:rPr>
              <a:t>Curb extension</a:t>
            </a:r>
            <a:endParaRPr sz="2400"/>
          </a:p>
        </p:txBody>
      </p:sp>
      <p:cxnSp>
        <p:nvCxnSpPr>
          <p:cNvPr id="327" name="Google Shape;327;p37"/>
          <p:cNvCxnSpPr/>
          <p:nvPr/>
        </p:nvCxnSpPr>
        <p:spPr>
          <a:xfrm flipH="1">
            <a:off x="5104800" y="3175650"/>
            <a:ext cx="1753200" cy="760200"/>
          </a:xfrm>
          <a:prstGeom prst="straightConnector1">
            <a:avLst/>
          </a:prstGeom>
          <a:noFill/>
          <a:ln cap="flat" cmpd="sng" w="38100">
            <a:solidFill>
              <a:srgbClr val="B2BB1E"/>
            </a:solidFill>
            <a:prstDash val="solid"/>
            <a:round/>
            <a:headEnd len="med" w="med" type="none"/>
            <a:tailEnd len="med" w="med" type="triangle"/>
          </a:ln>
        </p:spPr>
      </p:cxnSp>
      <p:sp>
        <p:nvSpPr>
          <p:cNvPr id="328" name="Google Shape;328;p37"/>
          <p:cNvSpPr txBox="1"/>
          <p:nvPr/>
        </p:nvSpPr>
        <p:spPr>
          <a:xfrm>
            <a:off x="6935575" y="2936495"/>
            <a:ext cx="2208300" cy="12930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None/>
            </a:pPr>
            <a:r>
              <a:rPr lang="en-US" sz="2400">
                <a:solidFill>
                  <a:schemeClr val="dk1"/>
                </a:solidFill>
                <a:latin typeface="Cabin"/>
                <a:ea typeface="Cabin"/>
                <a:cs typeface="Cabin"/>
                <a:sym typeface="Cabin"/>
              </a:rPr>
              <a:t>Pedestrian sign (activated with flashing lights)</a:t>
            </a:r>
            <a:endParaRPr sz="2400"/>
          </a:p>
        </p:txBody>
      </p:sp>
      <p:cxnSp>
        <p:nvCxnSpPr>
          <p:cNvPr id="329" name="Google Shape;329;p37"/>
          <p:cNvCxnSpPr/>
          <p:nvPr/>
        </p:nvCxnSpPr>
        <p:spPr>
          <a:xfrm flipH="1">
            <a:off x="4190950" y="4377875"/>
            <a:ext cx="2511900" cy="1289400"/>
          </a:xfrm>
          <a:prstGeom prst="straightConnector1">
            <a:avLst/>
          </a:prstGeom>
          <a:noFill/>
          <a:ln cap="flat" cmpd="sng" w="38100">
            <a:solidFill>
              <a:srgbClr val="B2BB1E"/>
            </a:solidFill>
            <a:prstDash val="solid"/>
            <a:round/>
            <a:headEnd len="med" w="med" type="none"/>
            <a:tailEnd len="med" w="med" type="triangle"/>
          </a:ln>
        </p:spPr>
      </p:cxnSp>
      <p:sp>
        <p:nvSpPr>
          <p:cNvPr id="330" name="Google Shape;330;p37"/>
          <p:cNvSpPr txBox="1"/>
          <p:nvPr/>
        </p:nvSpPr>
        <p:spPr>
          <a:xfrm>
            <a:off x="6935575" y="4147450"/>
            <a:ext cx="2208300" cy="5541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None/>
            </a:pPr>
            <a:r>
              <a:rPr lang="en-US" sz="2400">
                <a:solidFill>
                  <a:schemeClr val="dk1"/>
                </a:solidFill>
                <a:latin typeface="Cabin"/>
                <a:ea typeface="Cabin"/>
                <a:cs typeface="Cabin"/>
                <a:sym typeface="Cabin"/>
              </a:rPr>
              <a:t>Crosswalk</a:t>
            </a:r>
            <a:endParaRPr sz="2400"/>
          </a:p>
        </p:txBody>
      </p:sp>
      <p:cxnSp>
        <p:nvCxnSpPr>
          <p:cNvPr id="331" name="Google Shape;331;p37"/>
          <p:cNvCxnSpPr/>
          <p:nvPr/>
        </p:nvCxnSpPr>
        <p:spPr>
          <a:xfrm flipH="1">
            <a:off x="2738575" y="2392100"/>
            <a:ext cx="4088400" cy="1751400"/>
          </a:xfrm>
          <a:prstGeom prst="straightConnector1">
            <a:avLst/>
          </a:prstGeom>
          <a:noFill/>
          <a:ln cap="flat" cmpd="sng" w="38100">
            <a:solidFill>
              <a:srgbClr val="B2BB1E"/>
            </a:solidFill>
            <a:prstDash val="solid"/>
            <a:round/>
            <a:headEnd len="med" w="med" type="none"/>
            <a:tailEnd len="med" w="med" type="triangle"/>
          </a:ln>
        </p:spPr>
      </p:cxnSp>
      <p:sp>
        <p:nvSpPr>
          <p:cNvPr id="332" name="Google Shape;332;p37"/>
          <p:cNvSpPr txBox="1"/>
          <p:nvPr/>
        </p:nvSpPr>
        <p:spPr>
          <a:xfrm>
            <a:off x="6935575" y="2030678"/>
            <a:ext cx="2208300" cy="9234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None/>
            </a:pPr>
            <a:r>
              <a:rPr lang="en-US" sz="2400">
                <a:solidFill>
                  <a:schemeClr val="dk1"/>
                </a:solidFill>
                <a:latin typeface="Cabin"/>
                <a:ea typeface="Cabin"/>
                <a:cs typeface="Cabin"/>
                <a:sym typeface="Cabin"/>
              </a:rPr>
              <a:t>Pedestrian Lighting</a:t>
            </a:r>
            <a:endParaRPr sz="2400"/>
          </a:p>
        </p:txBody>
      </p:sp>
      <p:cxnSp>
        <p:nvCxnSpPr>
          <p:cNvPr id="333" name="Google Shape;333;p37"/>
          <p:cNvCxnSpPr/>
          <p:nvPr/>
        </p:nvCxnSpPr>
        <p:spPr>
          <a:xfrm flipH="1">
            <a:off x="5095750" y="5063675"/>
            <a:ext cx="1607100" cy="770400"/>
          </a:xfrm>
          <a:prstGeom prst="straightConnector1">
            <a:avLst/>
          </a:prstGeom>
          <a:noFill/>
          <a:ln cap="flat" cmpd="sng" w="38100">
            <a:solidFill>
              <a:srgbClr val="B2BB1E"/>
            </a:solidFill>
            <a:prstDash val="solid"/>
            <a:round/>
            <a:headEnd len="med" w="med" type="none"/>
            <a:tailEnd len="med" w="med" type="triangle"/>
          </a:ln>
        </p:spPr>
      </p:cxnSp>
      <p:sp>
        <p:nvSpPr>
          <p:cNvPr id="334" name="Google Shape;334;p37"/>
          <p:cNvSpPr txBox="1"/>
          <p:nvPr/>
        </p:nvSpPr>
        <p:spPr>
          <a:xfrm>
            <a:off x="6935575" y="4833250"/>
            <a:ext cx="2208300" cy="5541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None/>
            </a:pPr>
            <a:r>
              <a:rPr lang="en-US" sz="2400">
                <a:solidFill>
                  <a:schemeClr val="dk1"/>
                </a:solidFill>
                <a:latin typeface="Cabin"/>
                <a:ea typeface="Cabin"/>
                <a:cs typeface="Cabin"/>
                <a:sym typeface="Cabin"/>
              </a:rPr>
              <a:t>Curb cut / ramp</a:t>
            </a:r>
            <a:endParaRPr sz="2400"/>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pic>
        <p:nvPicPr>
          <p:cNvPr descr="_SRTS_PPT_Ryan_walker" id="340" name="Google Shape;340;p38"/>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341" name="Google Shape;341;p38"/>
          <p:cNvSpPr txBox="1"/>
          <p:nvPr/>
        </p:nvSpPr>
        <p:spPr>
          <a:xfrm>
            <a:off x="343200" y="399975"/>
            <a:ext cx="84576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2"/>
              </a:buClr>
              <a:buSzPts val="2400"/>
              <a:buFont typeface="Arial"/>
              <a:buNone/>
            </a:pPr>
            <a:r>
              <a:rPr b="1" lang="en-US" sz="4500">
                <a:solidFill>
                  <a:schemeClr val="dk1"/>
                </a:solidFill>
                <a:latin typeface="Cabin Sketch"/>
                <a:ea typeface="Cabin Sketch"/>
                <a:cs typeface="Cabin Sketch"/>
                <a:sym typeface="Cabin Sketch"/>
              </a:rPr>
              <a:t>Day 1: Solo Reflection</a:t>
            </a:r>
            <a:endParaRPr b="1" sz="4500">
              <a:solidFill>
                <a:schemeClr val="dk1"/>
              </a:solidFill>
              <a:latin typeface="Cabin Sketch"/>
              <a:ea typeface="Cabin Sketch"/>
              <a:cs typeface="Cabin Sketch"/>
              <a:sym typeface="Cabin Sketch"/>
            </a:endParaRPr>
          </a:p>
        </p:txBody>
      </p:sp>
      <p:sp>
        <p:nvSpPr>
          <p:cNvPr id="342" name="Google Shape;342;p38"/>
          <p:cNvSpPr txBox="1"/>
          <p:nvPr/>
        </p:nvSpPr>
        <p:spPr>
          <a:xfrm>
            <a:off x="870450" y="1291325"/>
            <a:ext cx="7403100" cy="5064000"/>
          </a:xfrm>
          <a:prstGeom prst="rect">
            <a:avLst/>
          </a:prstGeom>
          <a:noFill/>
          <a:ln>
            <a:noFill/>
          </a:ln>
        </p:spPr>
        <p:txBody>
          <a:bodyPr anchorCtr="0" anchor="t" bIns="228600" lIns="91425" spcFirstLastPara="1" rIns="91425" wrap="square" tIns="228600">
            <a:spAutoFit/>
          </a:bodyPr>
          <a:lstStyle/>
          <a:p>
            <a:pPr indent="0" lvl="0" marL="0" marR="182880" rtl="0" algn="l">
              <a:spcBef>
                <a:spcPts val="600"/>
              </a:spcBef>
              <a:spcAft>
                <a:spcPts val="0"/>
              </a:spcAft>
              <a:buNone/>
            </a:pPr>
            <a:r>
              <a:rPr lang="en-US" sz="2200">
                <a:solidFill>
                  <a:schemeClr val="dk1"/>
                </a:solidFill>
                <a:latin typeface="Cabin"/>
                <a:ea typeface="Cabin"/>
                <a:cs typeface="Cabin"/>
                <a:sym typeface="Cabin"/>
              </a:rPr>
              <a:t>Take a walk in your neighborhood this week and think about:</a:t>
            </a:r>
            <a:endParaRPr sz="2200">
              <a:solidFill>
                <a:schemeClr val="dk1"/>
              </a:solidFill>
              <a:latin typeface="Cabin"/>
              <a:ea typeface="Cabin"/>
              <a:cs typeface="Cabin"/>
              <a:sym typeface="Cabin"/>
            </a:endParaRPr>
          </a:p>
          <a:p>
            <a:pPr indent="0" lvl="0" marL="0" marR="182880" rtl="0" algn="l">
              <a:spcBef>
                <a:spcPts val="600"/>
              </a:spcBef>
              <a:spcAft>
                <a:spcPts val="0"/>
              </a:spcAft>
              <a:buNone/>
            </a:pPr>
            <a:r>
              <a:t/>
            </a:r>
            <a:endParaRPr sz="2200">
              <a:solidFill>
                <a:schemeClr val="dk1"/>
              </a:solidFill>
              <a:latin typeface="Cabin"/>
              <a:ea typeface="Cabin"/>
              <a:cs typeface="Cabin"/>
              <a:sym typeface="Cabin"/>
            </a:endParaRPr>
          </a:p>
          <a:p>
            <a:pPr indent="-368300" lvl="0" marL="457200" marR="182880" rtl="0" algn="l">
              <a:spcBef>
                <a:spcPts val="600"/>
              </a:spcBef>
              <a:spcAft>
                <a:spcPts val="0"/>
              </a:spcAft>
              <a:buClr>
                <a:schemeClr val="dk1"/>
              </a:buClr>
              <a:buSzPts val="2200"/>
              <a:buFont typeface="Cabin"/>
              <a:buAutoNum type="arabicPeriod"/>
            </a:pPr>
            <a:r>
              <a:rPr lang="en-US" sz="2200">
                <a:solidFill>
                  <a:schemeClr val="dk1"/>
                </a:solidFill>
                <a:latin typeface="Cabin"/>
                <a:ea typeface="Cabin"/>
                <a:cs typeface="Cabin"/>
                <a:sym typeface="Cabin"/>
              </a:rPr>
              <a:t>What </a:t>
            </a:r>
            <a:r>
              <a:rPr lang="en-US" sz="2200" u="sng">
                <a:solidFill>
                  <a:schemeClr val="dk1"/>
                </a:solidFill>
                <a:latin typeface="Cabin"/>
                <a:ea typeface="Cabin"/>
                <a:cs typeface="Cabin"/>
                <a:sym typeface="Cabin"/>
              </a:rPr>
              <a:t>active transportation infrastructure</a:t>
            </a:r>
            <a:r>
              <a:rPr lang="en-US" sz="2200">
                <a:solidFill>
                  <a:schemeClr val="dk1"/>
                </a:solidFill>
                <a:latin typeface="Cabin"/>
                <a:ea typeface="Cabin"/>
                <a:cs typeface="Cabin"/>
                <a:sym typeface="Cabin"/>
              </a:rPr>
              <a:t> is available in your neighborhood? If there is none, think about why there is none. </a:t>
            </a:r>
            <a:endParaRPr sz="2200">
              <a:solidFill>
                <a:schemeClr val="dk1"/>
              </a:solidFill>
              <a:latin typeface="Cabin"/>
              <a:ea typeface="Cabin"/>
              <a:cs typeface="Cabin"/>
              <a:sym typeface="Cabin"/>
            </a:endParaRPr>
          </a:p>
          <a:p>
            <a:pPr indent="0" lvl="0" marL="457200" marR="182880" rtl="0" algn="l">
              <a:spcBef>
                <a:spcPts val="600"/>
              </a:spcBef>
              <a:spcAft>
                <a:spcPts val="0"/>
              </a:spcAft>
              <a:buNone/>
            </a:pPr>
            <a:r>
              <a:t/>
            </a:r>
            <a:endParaRPr sz="2200">
              <a:solidFill>
                <a:schemeClr val="dk1"/>
              </a:solidFill>
              <a:latin typeface="Cabin"/>
              <a:ea typeface="Cabin"/>
              <a:cs typeface="Cabin"/>
              <a:sym typeface="Cabin"/>
            </a:endParaRPr>
          </a:p>
          <a:p>
            <a:pPr indent="-368300" lvl="0" marL="457200" marR="182880" rtl="0" algn="l">
              <a:spcBef>
                <a:spcPts val="600"/>
              </a:spcBef>
              <a:spcAft>
                <a:spcPts val="0"/>
              </a:spcAft>
              <a:buClr>
                <a:schemeClr val="dk1"/>
              </a:buClr>
              <a:buSzPts val="2200"/>
              <a:buFont typeface="Cabin"/>
              <a:buAutoNum type="arabicPeriod"/>
            </a:pPr>
            <a:r>
              <a:rPr lang="en-US" sz="2200">
                <a:solidFill>
                  <a:schemeClr val="dk1"/>
                </a:solidFill>
                <a:latin typeface="Cabin"/>
                <a:ea typeface="Cabin"/>
                <a:cs typeface="Cabin"/>
                <a:sym typeface="Cabin"/>
              </a:rPr>
              <a:t>What modes of transportation does the infrastructure support?</a:t>
            </a:r>
            <a:endParaRPr sz="2200">
              <a:solidFill>
                <a:schemeClr val="dk1"/>
              </a:solidFill>
              <a:latin typeface="Cabin"/>
              <a:ea typeface="Cabin"/>
              <a:cs typeface="Cabin"/>
              <a:sym typeface="Cabin"/>
            </a:endParaRPr>
          </a:p>
          <a:p>
            <a:pPr indent="0" lvl="0" marL="457200" marR="182880" rtl="0" algn="l">
              <a:spcBef>
                <a:spcPts val="600"/>
              </a:spcBef>
              <a:spcAft>
                <a:spcPts val="0"/>
              </a:spcAft>
              <a:buNone/>
            </a:pPr>
            <a:r>
              <a:rPr i="1" lang="en-US" sz="2200">
                <a:solidFill>
                  <a:schemeClr val="dk1"/>
                </a:solidFill>
                <a:latin typeface="Cabin"/>
                <a:ea typeface="Cabin"/>
                <a:cs typeface="Cabin"/>
                <a:sym typeface="Cabin"/>
              </a:rPr>
              <a:t>Remember: a mode of transportation = a way that you and your family get around (walk, bike, skate, bus, car, ski, etc.) </a:t>
            </a:r>
            <a:endParaRPr i="1" sz="2200">
              <a:solidFill>
                <a:schemeClr val="dk1"/>
              </a:solidFill>
              <a:latin typeface="Cabin"/>
              <a:ea typeface="Cabin"/>
              <a:cs typeface="Cabin"/>
              <a:sym typeface="Cabin"/>
            </a:endParaRPr>
          </a:p>
          <a:p>
            <a:pPr indent="0" lvl="0" marL="0" marR="182880" rtl="0" algn="l">
              <a:spcBef>
                <a:spcPts val="600"/>
              </a:spcBef>
              <a:spcAft>
                <a:spcPts val="0"/>
              </a:spcAft>
              <a:buNone/>
            </a:pPr>
            <a:r>
              <a:t/>
            </a:r>
            <a:endParaRPr sz="2200">
              <a:solidFill>
                <a:schemeClr val="dk1"/>
              </a:solidFill>
              <a:latin typeface="Cabin"/>
              <a:ea typeface="Cabin"/>
              <a:cs typeface="Cabin"/>
              <a:sym typeface="Cabin"/>
            </a:endParaRPr>
          </a:p>
          <a:p>
            <a:pPr indent="-368300" lvl="0" marL="457200" marR="182880" rtl="0" algn="l">
              <a:spcBef>
                <a:spcPts val="600"/>
              </a:spcBef>
              <a:spcAft>
                <a:spcPts val="0"/>
              </a:spcAft>
              <a:buClr>
                <a:schemeClr val="dk1"/>
              </a:buClr>
              <a:buSzPts val="2200"/>
              <a:buFont typeface="Cabin"/>
              <a:buAutoNum type="arabicPeriod"/>
            </a:pPr>
            <a:r>
              <a:rPr lang="en-US" sz="2200">
                <a:solidFill>
                  <a:schemeClr val="dk1"/>
                </a:solidFill>
                <a:latin typeface="Cabin"/>
                <a:ea typeface="Cabin"/>
                <a:cs typeface="Cabin"/>
                <a:sym typeface="Cabin"/>
              </a:rPr>
              <a:t>What encourages </a:t>
            </a:r>
            <a:r>
              <a:rPr lang="en-US" sz="2200" u="sng">
                <a:solidFill>
                  <a:schemeClr val="dk1"/>
                </a:solidFill>
                <a:latin typeface="Cabin"/>
                <a:ea typeface="Cabin"/>
                <a:cs typeface="Cabin"/>
                <a:sym typeface="Cabin"/>
              </a:rPr>
              <a:t>you</a:t>
            </a:r>
            <a:r>
              <a:rPr lang="en-US" sz="2200">
                <a:solidFill>
                  <a:schemeClr val="dk1"/>
                </a:solidFill>
                <a:latin typeface="Cabin"/>
                <a:ea typeface="Cabin"/>
                <a:cs typeface="Cabin"/>
                <a:sym typeface="Cabin"/>
              </a:rPr>
              <a:t> to use active transportation?</a:t>
            </a:r>
            <a:endParaRPr sz="2200">
              <a:solidFill>
                <a:schemeClr val="dk1"/>
              </a:solidFill>
              <a:latin typeface="Cabin"/>
              <a:ea typeface="Cabin"/>
              <a:cs typeface="Cabin"/>
              <a:sym typeface="Cabin"/>
            </a:endParaRP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pic>
        <p:nvPicPr>
          <p:cNvPr descr="_SRTS_title_02" id="348" name="Google Shape;348;p39"/>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349" name="Google Shape;349;p39"/>
          <p:cNvSpPr txBox="1"/>
          <p:nvPr/>
        </p:nvSpPr>
        <p:spPr>
          <a:xfrm>
            <a:off x="1379375" y="1096425"/>
            <a:ext cx="74409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2"/>
              </a:buClr>
              <a:buSzPts val="2400"/>
              <a:buFont typeface="Arial"/>
              <a:buNone/>
            </a:pPr>
            <a:r>
              <a:rPr b="1" lang="en-US" sz="3000">
                <a:solidFill>
                  <a:schemeClr val="lt2"/>
                </a:solidFill>
                <a:latin typeface="Cabin Sketch"/>
                <a:ea typeface="Cabin Sketch"/>
                <a:cs typeface="Cabin Sketch"/>
                <a:sym typeface="Cabin Sketch"/>
              </a:rPr>
              <a:t>Day 2: Route Planning</a:t>
            </a:r>
            <a:endParaRPr b="1" sz="3000">
              <a:solidFill>
                <a:schemeClr val="lt2"/>
              </a:solidFill>
              <a:latin typeface="Cabin Sketch"/>
              <a:ea typeface="Cabin Sketch"/>
              <a:cs typeface="Cabin Sketch"/>
              <a:sym typeface="Cabin Sketch"/>
            </a:endParaRPr>
          </a:p>
          <a:p>
            <a:pPr indent="0" lvl="0" marL="0" marR="0" rtl="0" algn="ctr">
              <a:lnSpc>
                <a:spcPct val="100000"/>
              </a:lnSpc>
              <a:spcBef>
                <a:spcPts val="0"/>
              </a:spcBef>
              <a:spcAft>
                <a:spcPts val="0"/>
              </a:spcAft>
              <a:buClr>
                <a:schemeClr val="lt2"/>
              </a:buClr>
              <a:buSzPts val="2400"/>
              <a:buFont typeface="Arial"/>
              <a:buNone/>
            </a:pPr>
            <a:r>
              <a:t/>
            </a:r>
            <a:endParaRPr b="1" sz="3000">
              <a:solidFill>
                <a:schemeClr val="lt2"/>
              </a:solidFill>
              <a:latin typeface="Cabin Sketch"/>
              <a:ea typeface="Cabin Sketch"/>
              <a:cs typeface="Cabin Sketch"/>
              <a:sym typeface="Cabin Sketch"/>
            </a:endParaRPr>
          </a:p>
        </p:txBody>
      </p:sp>
      <p:sp>
        <p:nvSpPr>
          <p:cNvPr id="350" name="Google Shape;350;p39"/>
          <p:cNvSpPr txBox="1"/>
          <p:nvPr/>
        </p:nvSpPr>
        <p:spPr>
          <a:xfrm>
            <a:off x="505475" y="1928275"/>
            <a:ext cx="5124300" cy="4833300"/>
          </a:xfrm>
          <a:prstGeom prst="rect">
            <a:avLst/>
          </a:prstGeom>
          <a:noFill/>
          <a:ln>
            <a:noFill/>
          </a:ln>
        </p:spPr>
        <p:txBody>
          <a:bodyPr anchorCtr="0" anchor="t" bIns="45700" lIns="91425" spcFirstLastPara="1" rIns="91425" wrap="square" tIns="45700">
            <a:spAutoFit/>
          </a:bodyPr>
          <a:lstStyle/>
          <a:p>
            <a:pPr indent="0" lvl="0" marL="0" rtl="0" algn="l">
              <a:spcBef>
                <a:spcPts val="600"/>
              </a:spcBef>
              <a:spcAft>
                <a:spcPts val="0"/>
              </a:spcAft>
              <a:buNone/>
            </a:pPr>
            <a:r>
              <a:rPr b="1" lang="en-US">
                <a:solidFill>
                  <a:schemeClr val="dk1"/>
                </a:solidFill>
                <a:latin typeface="Cabin"/>
                <a:ea typeface="Cabin"/>
                <a:cs typeface="Cabin"/>
                <a:sym typeface="Cabin"/>
              </a:rPr>
              <a:t>Learning Objectives</a:t>
            </a:r>
            <a:r>
              <a:rPr lang="en-US">
                <a:solidFill>
                  <a:schemeClr val="dk1"/>
                </a:solidFill>
                <a:latin typeface="Cabin"/>
                <a:ea typeface="Cabin"/>
                <a:cs typeface="Cabin"/>
                <a:sym typeface="Cabin"/>
              </a:rPr>
              <a:t>:</a:t>
            </a:r>
            <a:endParaRPr>
              <a:solidFill>
                <a:schemeClr val="dk1"/>
              </a:solidFill>
              <a:latin typeface="Cabin"/>
              <a:ea typeface="Cabin"/>
              <a:cs typeface="Cabin"/>
              <a:sym typeface="Cabin"/>
            </a:endParaRPr>
          </a:p>
          <a:p>
            <a:pPr indent="-311150" lvl="0" marL="457200" rtl="0" algn="l">
              <a:spcBef>
                <a:spcPts val="600"/>
              </a:spcBef>
              <a:spcAft>
                <a:spcPts val="0"/>
              </a:spcAft>
              <a:buClr>
                <a:schemeClr val="dk1"/>
              </a:buClr>
              <a:buSzPts val="1300"/>
              <a:buFont typeface="Cabin"/>
              <a:buChar char="●"/>
            </a:pPr>
            <a:r>
              <a:rPr lang="en-US" sz="1300">
                <a:solidFill>
                  <a:schemeClr val="dk1"/>
                </a:solidFill>
                <a:latin typeface="Cabin"/>
                <a:ea typeface="Cabin"/>
                <a:cs typeface="Cabin"/>
                <a:sym typeface="Cabin"/>
              </a:rPr>
              <a:t>Learn how to observe the physical built environment and see how the built environment affects physical mobility, connectivity, access to resources, wellness, and transportation choices. (Environmental Literacy and Sustainability, Standards 1, 3, 6; Health Standards 1, 2)</a:t>
            </a:r>
            <a:endParaRPr sz="1300">
              <a:solidFill>
                <a:schemeClr val="dk1"/>
              </a:solidFill>
              <a:latin typeface="Cabin"/>
              <a:ea typeface="Cabin"/>
              <a:cs typeface="Cabin"/>
              <a:sym typeface="Cabin"/>
            </a:endParaRPr>
          </a:p>
          <a:p>
            <a:pPr indent="-311150" lvl="0" marL="457200" rtl="0" algn="l">
              <a:spcBef>
                <a:spcPts val="0"/>
              </a:spcBef>
              <a:spcAft>
                <a:spcPts val="0"/>
              </a:spcAft>
              <a:buClr>
                <a:schemeClr val="dk1"/>
              </a:buClr>
              <a:buSzPts val="1300"/>
              <a:buFont typeface="Cabin"/>
              <a:buChar char="●"/>
            </a:pPr>
            <a:r>
              <a:rPr lang="en-US" sz="1300">
                <a:solidFill>
                  <a:schemeClr val="dk1"/>
                </a:solidFill>
                <a:latin typeface="Cabin"/>
                <a:ea typeface="Cabin"/>
                <a:cs typeface="Cabin"/>
                <a:sym typeface="Cabin"/>
              </a:rPr>
              <a:t>Identify or compare built environment areas in the community that promote well-being and explain why, and the impacts on society. (Environmental Literacy and Sustainability, Standards 1) </a:t>
            </a:r>
            <a:endParaRPr sz="1300">
              <a:solidFill>
                <a:schemeClr val="dk1"/>
              </a:solidFill>
              <a:latin typeface="Cabin"/>
              <a:ea typeface="Cabin"/>
              <a:cs typeface="Cabin"/>
              <a:sym typeface="Cabin"/>
            </a:endParaRPr>
          </a:p>
          <a:p>
            <a:pPr indent="-311150" lvl="0" marL="457200" rtl="0" algn="l">
              <a:spcBef>
                <a:spcPts val="0"/>
              </a:spcBef>
              <a:spcAft>
                <a:spcPts val="0"/>
              </a:spcAft>
              <a:buClr>
                <a:schemeClr val="dk1"/>
              </a:buClr>
              <a:buSzPts val="1300"/>
              <a:buFont typeface="Cabin"/>
              <a:buChar char="●"/>
            </a:pPr>
            <a:r>
              <a:rPr lang="en-US" sz="1300">
                <a:solidFill>
                  <a:schemeClr val="dk1"/>
                </a:solidFill>
                <a:latin typeface="Cabin"/>
                <a:ea typeface="Cabin"/>
                <a:cs typeface="Cabin"/>
                <a:sym typeface="Cabin"/>
              </a:rPr>
              <a:t>Apply the knowledge about the connection between the physical built environment, social environment, and planning to plan a route to school. (Environmental Literacy and Sustainability, Standards 1, 6)</a:t>
            </a:r>
            <a:endParaRPr sz="1300">
              <a:solidFill>
                <a:schemeClr val="dk1"/>
              </a:solidFill>
              <a:latin typeface="Cabin"/>
              <a:ea typeface="Cabin"/>
              <a:cs typeface="Cabin"/>
              <a:sym typeface="Cabin"/>
            </a:endParaRPr>
          </a:p>
          <a:p>
            <a:pPr indent="0" lvl="0" marL="0" rtl="0" algn="l">
              <a:spcBef>
                <a:spcPts val="600"/>
              </a:spcBef>
              <a:spcAft>
                <a:spcPts val="0"/>
              </a:spcAft>
              <a:buNone/>
            </a:pPr>
            <a:r>
              <a:t/>
            </a:r>
            <a:endParaRPr>
              <a:solidFill>
                <a:schemeClr val="dk1"/>
              </a:solidFill>
              <a:latin typeface="Cabin"/>
              <a:ea typeface="Cabin"/>
              <a:cs typeface="Cabin"/>
              <a:sym typeface="Cabin"/>
            </a:endParaRPr>
          </a:p>
          <a:p>
            <a:pPr indent="0" lvl="0" marL="0" rtl="0" algn="l">
              <a:spcBef>
                <a:spcPts val="600"/>
              </a:spcBef>
              <a:spcAft>
                <a:spcPts val="0"/>
              </a:spcAft>
              <a:buNone/>
            </a:pPr>
            <a:r>
              <a:rPr b="1" lang="en-US">
                <a:solidFill>
                  <a:schemeClr val="dk1"/>
                </a:solidFill>
                <a:latin typeface="Cabin"/>
                <a:ea typeface="Cabin"/>
                <a:cs typeface="Cabin"/>
                <a:sym typeface="Cabin"/>
              </a:rPr>
              <a:t>Logistics</a:t>
            </a:r>
            <a:r>
              <a:rPr lang="en-US">
                <a:solidFill>
                  <a:schemeClr val="dk1"/>
                </a:solidFill>
                <a:latin typeface="Cabin"/>
                <a:ea typeface="Cabin"/>
                <a:cs typeface="Cabin"/>
                <a:sym typeface="Cabin"/>
              </a:rPr>
              <a:t>: </a:t>
            </a:r>
            <a:endParaRPr>
              <a:solidFill>
                <a:schemeClr val="dk1"/>
              </a:solidFill>
              <a:latin typeface="Cabin"/>
              <a:ea typeface="Cabin"/>
              <a:cs typeface="Cabin"/>
              <a:sym typeface="Cabin"/>
            </a:endParaRPr>
          </a:p>
          <a:p>
            <a:pPr indent="-317500" lvl="0" marL="457200" rtl="0" algn="l">
              <a:spcBef>
                <a:spcPts val="600"/>
              </a:spcBef>
              <a:spcAft>
                <a:spcPts val="0"/>
              </a:spcAft>
              <a:buClr>
                <a:schemeClr val="dk1"/>
              </a:buClr>
              <a:buSzPts val="1400"/>
              <a:buFont typeface="Cabin"/>
              <a:buChar char="●"/>
            </a:pPr>
            <a:r>
              <a:rPr lang="en-US">
                <a:solidFill>
                  <a:schemeClr val="dk1"/>
                </a:solidFill>
                <a:latin typeface="Cabin"/>
                <a:ea typeface="Cabin"/>
                <a:cs typeface="Cabin"/>
                <a:sym typeface="Cabin"/>
              </a:rPr>
              <a:t>Time: 30-45 minutes </a:t>
            </a:r>
            <a:endParaRPr>
              <a:solidFill>
                <a:schemeClr val="dk1"/>
              </a:solidFill>
              <a:latin typeface="Cabin"/>
              <a:ea typeface="Cabin"/>
              <a:cs typeface="Cabin"/>
              <a:sym typeface="Cabin"/>
            </a:endParaRPr>
          </a:p>
          <a:p>
            <a:pPr indent="-317500" lvl="0" marL="457200" rtl="0" algn="l">
              <a:spcBef>
                <a:spcPts val="600"/>
              </a:spcBef>
              <a:spcAft>
                <a:spcPts val="0"/>
              </a:spcAft>
              <a:buClr>
                <a:schemeClr val="dk1"/>
              </a:buClr>
              <a:buSzPts val="1400"/>
              <a:buFont typeface="Cabin"/>
              <a:buChar char="●"/>
            </a:pPr>
            <a:r>
              <a:rPr lang="en-US">
                <a:solidFill>
                  <a:schemeClr val="dk1"/>
                </a:solidFill>
                <a:latin typeface="Cabin"/>
                <a:ea typeface="Cabin"/>
                <a:cs typeface="Cabin"/>
                <a:sym typeface="Cabin"/>
              </a:rPr>
              <a:t>Three options: </a:t>
            </a:r>
            <a:endParaRPr>
              <a:solidFill>
                <a:schemeClr val="dk1"/>
              </a:solidFill>
              <a:latin typeface="Cabin"/>
              <a:ea typeface="Cabin"/>
              <a:cs typeface="Cabin"/>
              <a:sym typeface="Cabin"/>
            </a:endParaRPr>
          </a:p>
          <a:p>
            <a:pPr indent="-317500" lvl="1" marL="914400" rtl="0" algn="l">
              <a:spcBef>
                <a:spcPts val="600"/>
              </a:spcBef>
              <a:spcAft>
                <a:spcPts val="0"/>
              </a:spcAft>
              <a:buClr>
                <a:schemeClr val="dk1"/>
              </a:buClr>
              <a:buSzPts val="1400"/>
              <a:buFont typeface="Cabin"/>
              <a:buChar char="•"/>
            </a:pPr>
            <a:r>
              <a:rPr lang="en-US">
                <a:solidFill>
                  <a:schemeClr val="dk1"/>
                </a:solidFill>
                <a:latin typeface="Cabin"/>
                <a:ea typeface="Cabin"/>
                <a:cs typeface="Cabin"/>
                <a:sym typeface="Cabin"/>
              </a:rPr>
              <a:t>Outdoor walk audit (slide 32)</a:t>
            </a:r>
            <a:endParaRPr>
              <a:solidFill>
                <a:schemeClr val="dk1"/>
              </a:solidFill>
              <a:latin typeface="Cabin"/>
              <a:ea typeface="Cabin"/>
              <a:cs typeface="Cabin"/>
              <a:sym typeface="Cabin"/>
            </a:endParaRPr>
          </a:p>
          <a:p>
            <a:pPr indent="-317500" lvl="1" marL="914400" rtl="0" algn="l">
              <a:spcBef>
                <a:spcPts val="600"/>
              </a:spcBef>
              <a:spcAft>
                <a:spcPts val="0"/>
              </a:spcAft>
              <a:buClr>
                <a:schemeClr val="dk1"/>
              </a:buClr>
              <a:buSzPts val="1400"/>
              <a:buFont typeface="Cabin"/>
              <a:buChar char="•"/>
            </a:pPr>
            <a:r>
              <a:rPr lang="en-US">
                <a:solidFill>
                  <a:schemeClr val="dk1"/>
                </a:solidFill>
                <a:latin typeface="Cabin"/>
                <a:ea typeface="Cabin"/>
                <a:cs typeface="Cabin"/>
                <a:sym typeface="Cabin"/>
              </a:rPr>
              <a:t>In-classroom digital walk audit (slide 30)</a:t>
            </a:r>
            <a:endParaRPr>
              <a:solidFill>
                <a:schemeClr val="dk1"/>
              </a:solidFill>
              <a:latin typeface="Cabin"/>
              <a:ea typeface="Cabin"/>
              <a:cs typeface="Cabin"/>
              <a:sym typeface="Cabin"/>
            </a:endParaRPr>
          </a:p>
          <a:p>
            <a:pPr indent="-317500" lvl="1" marL="914400" rtl="0" algn="l">
              <a:spcBef>
                <a:spcPts val="600"/>
              </a:spcBef>
              <a:spcAft>
                <a:spcPts val="0"/>
              </a:spcAft>
              <a:buClr>
                <a:schemeClr val="dk1"/>
              </a:buClr>
              <a:buSzPts val="1400"/>
              <a:buFont typeface="Cabin"/>
              <a:buChar char="•"/>
            </a:pPr>
            <a:r>
              <a:rPr lang="en-US">
                <a:solidFill>
                  <a:schemeClr val="dk1"/>
                </a:solidFill>
                <a:latin typeface="Cabin"/>
                <a:ea typeface="Cabin"/>
                <a:cs typeface="Cabin"/>
                <a:sym typeface="Cabin"/>
              </a:rPr>
              <a:t>In-classroom print walk audit (slide 31)</a:t>
            </a:r>
            <a:endParaRPr>
              <a:solidFill>
                <a:schemeClr val="dk1"/>
              </a:solidFill>
              <a:latin typeface="Cabin"/>
              <a:ea typeface="Cabin"/>
              <a:cs typeface="Cabin"/>
              <a:sym typeface="Cabin"/>
            </a:endParaRPr>
          </a:p>
        </p:txBody>
      </p:sp>
      <p:sp>
        <p:nvSpPr>
          <p:cNvPr id="351" name="Google Shape;351;p39"/>
          <p:cNvSpPr txBox="1"/>
          <p:nvPr/>
        </p:nvSpPr>
        <p:spPr>
          <a:xfrm>
            <a:off x="5629700" y="1928275"/>
            <a:ext cx="3190500" cy="43149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Clr>
                <a:schemeClr val="dk1"/>
              </a:buClr>
              <a:buSzPts val="1100"/>
              <a:buFont typeface="Arial"/>
              <a:buNone/>
            </a:pPr>
            <a:r>
              <a:rPr b="1" lang="en-US">
                <a:solidFill>
                  <a:schemeClr val="dk1"/>
                </a:solidFill>
                <a:latin typeface="Cabin"/>
                <a:ea typeface="Cabin"/>
                <a:cs typeface="Cabin"/>
                <a:sym typeface="Cabin"/>
              </a:rPr>
              <a:t>Materials</a:t>
            </a:r>
            <a:r>
              <a:rPr lang="en-US">
                <a:solidFill>
                  <a:schemeClr val="dk1"/>
                </a:solidFill>
                <a:latin typeface="Cabin"/>
                <a:ea typeface="Cabin"/>
                <a:cs typeface="Cabin"/>
                <a:sym typeface="Cabin"/>
              </a:rPr>
              <a:t>: </a:t>
            </a:r>
            <a:endParaRPr>
              <a:solidFill>
                <a:schemeClr val="dk1"/>
              </a:solidFill>
              <a:latin typeface="Cabin"/>
              <a:ea typeface="Cabin"/>
              <a:cs typeface="Cabin"/>
              <a:sym typeface="Cabin"/>
            </a:endParaRPr>
          </a:p>
          <a:p>
            <a:pPr indent="-317500" lvl="0" marL="457200" rtl="0" algn="l">
              <a:spcBef>
                <a:spcPts val="0"/>
              </a:spcBef>
              <a:spcAft>
                <a:spcPts val="0"/>
              </a:spcAft>
              <a:buClr>
                <a:schemeClr val="dk1"/>
              </a:buClr>
              <a:buSzPts val="1400"/>
              <a:buFont typeface="Cabin"/>
              <a:buChar char="●"/>
            </a:pPr>
            <a:r>
              <a:rPr lang="en-US">
                <a:solidFill>
                  <a:schemeClr val="dk1"/>
                </a:solidFill>
                <a:latin typeface="Cabin"/>
                <a:ea typeface="Cabin"/>
                <a:cs typeface="Cabin"/>
                <a:sym typeface="Cabin"/>
              </a:rPr>
              <a:t>Outdoor walk audit (slide 32):</a:t>
            </a:r>
            <a:endParaRPr>
              <a:solidFill>
                <a:schemeClr val="dk1"/>
              </a:solidFill>
              <a:latin typeface="Cabin"/>
              <a:ea typeface="Cabin"/>
              <a:cs typeface="Cabin"/>
              <a:sym typeface="Cabin"/>
            </a:endParaRPr>
          </a:p>
          <a:p>
            <a:pPr indent="-317500" lvl="1" marL="914400" rtl="0" algn="l">
              <a:spcBef>
                <a:spcPts val="1000"/>
              </a:spcBef>
              <a:spcAft>
                <a:spcPts val="0"/>
              </a:spcAft>
              <a:buClr>
                <a:schemeClr val="dk1"/>
              </a:buClr>
              <a:buSzPts val="1400"/>
              <a:buFont typeface="Cabin"/>
              <a:buChar char="•"/>
            </a:pPr>
            <a:r>
              <a:rPr lang="en-US">
                <a:solidFill>
                  <a:schemeClr val="dk1"/>
                </a:solidFill>
                <a:latin typeface="Cabin"/>
                <a:ea typeface="Cabin"/>
                <a:cs typeface="Cabin"/>
                <a:sym typeface="Cabin"/>
              </a:rPr>
              <a:t>Permission slips</a:t>
            </a:r>
            <a:endParaRPr>
              <a:solidFill>
                <a:schemeClr val="dk1"/>
              </a:solidFill>
              <a:latin typeface="Cabin"/>
              <a:ea typeface="Cabin"/>
              <a:cs typeface="Cabin"/>
              <a:sym typeface="Cabin"/>
            </a:endParaRPr>
          </a:p>
          <a:p>
            <a:pPr indent="-317500" lvl="1" marL="914400" rtl="0" algn="l">
              <a:spcBef>
                <a:spcPts val="1000"/>
              </a:spcBef>
              <a:spcAft>
                <a:spcPts val="0"/>
              </a:spcAft>
              <a:buClr>
                <a:schemeClr val="dk1"/>
              </a:buClr>
              <a:buSzPts val="1400"/>
              <a:buFont typeface="Cabin"/>
              <a:buChar char="•"/>
            </a:pPr>
            <a:r>
              <a:rPr lang="en-US">
                <a:solidFill>
                  <a:schemeClr val="dk1"/>
                </a:solidFill>
                <a:latin typeface="Cabin"/>
                <a:ea typeface="Cabin"/>
                <a:cs typeface="Cabin"/>
                <a:sym typeface="Cabin"/>
              </a:rPr>
              <a:t>Printed activity sheets</a:t>
            </a:r>
            <a:endParaRPr>
              <a:solidFill>
                <a:schemeClr val="dk1"/>
              </a:solidFill>
              <a:latin typeface="Cabin"/>
              <a:ea typeface="Cabin"/>
              <a:cs typeface="Cabin"/>
              <a:sym typeface="Cabin"/>
            </a:endParaRPr>
          </a:p>
          <a:p>
            <a:pPr indent="-317500" lvl="0" marL="457200" rtl="0" algn="l">
              <a:spcBef>
                <a:spcPts val="1000"/>
              </a:spcBef>
              <a:spcAft>
                <a:spcPts val="0"/>
              </a:spcAft>
              <a:buClr>
                <a:schemeClr val="dk1"/>
              </a:buClr>
              <a:buSzPts val="1400"/>
              <a:buFont typeface="Cabin"/>
              <a:buChar char="●"/>
            </a:pPr>
            <a:r>
              <a:rPr lang="en-US">
                <a:solidFill>
                  <a:schemeClr val="dk1"/>
                </a:solidFill>
                <a:latin typeface="Cabin"/>
                <a:ea typeface="Cabin"/>
                <a:cs typeface="Cabin"/>
                <a:sym typeface="Cabin"/>
              </a:rPr>
              <a:t>In-classroom digital walk audit (slide 30)</a:t>
            </a:r>
            <a:endParaRPr>
              <a:solidFill>
                <a:schemeClr val="dk1"/>
              </a:solidFill>
              <a:latin typeface="Cabin"/>
              <a:ea typeface="Cabin"/>
              <a:cs typeface="Cabin"/>
              <a:sym typeface="Cabin"/>
            </a:endParaRPr>
          </a:p>
          <a:p>
            <a:pPr indent="-317500" lvl="1" marL="914400" rtl="0" algn="l">
              <a:spcBef>
                <a:spcPts val="1000"/>
              </a:spcBef>
              <a:spcAft>
                <a:spcPts val="0"/>
              </a:spcAft>
              <a:buClr>
                <a:schemeClr val="dk1"/>
              </a:buClr>
              <a:buSzPts val="1400"/>
              <a:buFont typeface="Cabin"/>
              <a:buChar char="•"/>
            </a:pPr>
            <a:r>
              <a:rPr lang="en-US">
                <a:solidFill>
                  <a:schemeClr val="dk1"/>
                </a:solidFill>
                <a:latin typeface="Cabin"/>
                <a:ea typeface="Cabin"/>
                <a:cs typeface="Cabin"/>
                <a:sym typeface="Cabin"/>
              </a:rPr>
              <a:t>Computers/tablets with Wi-Fi connectivity and large screens </a:t>
            </a:r>
            <a:endParaRPr>
              <a:solidFill>
                <a:schemeClr val="dk1"/>
              </a:solidFill>
              <a:latin typeface="Cabin"/>
              <a:ea typeface="Cabin"/>
              <a:cs typeface="Cabin"/>
              <a:sym typeface="Cabin"/>
            </a:endParaRPr>
          </a:p>
          <a:p>
            <a:pPr indent="-317500" lvl="0" marL="457200" rtl="0" algn="l">
              <a:spcBef>
                <a:spcPts val="1000"/>
              </a:spcBef>
              <a:spcAft>
                <a:spcPts val="0"/>
              </a:spcAft>
              <a:buClr>
                <a:schemeClr val="dk1"/>
              </a:buClr>
              <a:buSzPts val="1400"/>
              <a:buFont typeface="Cabin"/>
              <a:buChar char="●"/>
            </a:pPr>
            <a:r>
              <a:rPr lang="en-US">
                <a:solidFill>
                  <a:schemeClr val="dk1"/>
                </a:solidFill>
                <a:latin typeface="Cabin"/>
                <a:ea typeface="Cabin"/>
                <a:cs typeface="Cabin"/>
                <a:sym typeface="Cabin"/>
              </a:rPr>
              <a:t>In-classroom print walk audit (slide 31)</a:t>
            </a:r>
            <a:endParaRPr>
              <a:solidFill>
                <a:schemeClr val="dk1"/>
              </a:solidFill>
              <a:latin typeface="Cabin"/>
              <a:ea typeface="Cabin"/>
              <a:cs typeface="Cabin"/>
              <a:sym typeface="Cabin"/>
            </a:endParaRPr>
          </a:p>
          <a:p>
            <a:pPr indent="-317500" lvl="1" marL="914400" rtl="0" algn="l">
              <a:spcBef>
                <a:spcPts val="1000"/>
              </a:spcBef>
              <a:spcAft>
                <a:spcPts val="0"/>
              </a:spcAft>
              <a:buClr>
                <a:schemeClr val="dk1"/>
              </a:buClr>
              <a:buSzPts val="1400"/>
              <a:buFont typeface="Cabin"/>
              <a:buChar char="•"/>
            </a:pPr>
            <a:r>
              <a:rPr lang="en-US">
                <a:solidFill>
                  <a:schemeClr val="dk1"/>
                </a:solidFill>
                <a:latin typeface="Cabin"/>
                <a:ea typeface="Cabin"/>
                <a:cs typeface="Cabin"/>
                <a:sym typeface="Cabin"/>
              </a:rPr>
              <a:t>Drawing materials for each small group</a:t>
            </a:r>
            <a:endParaRPr>
              <a:solidFill>
                <a:schemeClr val="dk1"/>
              </a:solidFill>
              <a:latin typeface="Cabin"/>
              <a:ea typeface="Cabin"/>
              <a:cs typeface="Cabin"/>
              <a:sym typeface="Cabin"/>
            </a:endParaRPr>
          </a:p>
          <a:p>
            <a:pPr indent="-317500" lvl="1" marL="914400" rtl="0" algn="l">
              <a:spcBef>
                <a:spcPts val="1000"/>
              </a:spcBef>
              <a:spcAft>
                <a:spcPts val="1000"/>
              </a:spcAft>
              <a:buClr>
                <a:schemeClr val="dk1"/>
              </a:buClr>
              <a:buSzPts val="1400"/>
              <a:buFont typeface="Cabin"/>
              <a:buChar char="•"/>
            </a:pPr>
            <a:r>
              <a:rPr lang="en-US">
                <a:solidFill>
                  <a:schemeClr val="dk1"/>
                </a:solidFill>
                <a:latin typeface="Cabin"/>
                <a:ea typeface="Cabin"/>
                <a:cs typeface="Cabin"/>
                <a:sym typeface="Cabin"/>
              </a:rPr>
              <a:t>Printed images near the school campus</a:t>
            </a:r>
            <a:endParaRP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40"/>
          <p:cNvSpPr txBox="1"/>
          <p:nvPr/>
        </p:nvSpPr>
        <p:spPr>
          <a:xfrm>
            <a:off x="343200" y="399975"/>
            <a:ext cx="8457600" cy="1246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2"/>
              </a:buClr>
              <a:buSzPts val="2400"/>
              <a:buFont typeface="Arial"/>
              <a:buNone/>
            </a:pPr>
            <a:r>
              <a:rPr b="1" lang="en-US" sz="4500">
                <a:solidFill>
                  <a:schemeClr val="dk1"/>
                </a:solidFill>
                <a:latin typeface="Cabin Sketch"/>
                <a:ea typeface="Cabin Sketch"/>
                <a:cs typeface="Cabin Sketch"/>
                <a:sym typeface="Cabin Sketch"/>
              </a:rPr>
              <a:t>Day 2: Route Planning</a:t>
            </a:r>
            <a:endParaRPr b="1" sz="4500">
              <a:solidFill>
                <a:schemeClr val="dk1"/>
              </a:solidFill>
              <a:latin typeface="Cabin Sketch"/>
              <a:ea typeface="Cabin Sketch"/>
              <a:cs typeface="Cabin Sketch"/>
              <a:sym typeface="Cabin Sketch"/>
            </a:endParaRPr>
          </a:p>
          <a:p>
            <a:pPr indent="0" lvl="0" marL="0" marR="0" rtl="0" algn="ctr">
              <a:lnSpc>
                <a:spcPct val="100000"/>
              </a:lnSpc>
              <a:spcBef>
                <a:spcPts val="0"/>
              </a:spcBef>
              <a:spcAft>
                <a:spcPts val="0"/>
              </a:spcAft>
              <a:buClr>
                <a:schemeClr val="lt2"/>
              </a:buClr>
              <a:buSzPts val="2400"/>
              <a:buFont typeface="Arial"/>
              <a:buNone/>
            </a:pPr>
            <a:r>
              <a:rPr b="1" lang="en-US" sz="3000">
                <a:solidFill>
                  <a:srgbClr val="FF9900"/>
                </a:solidFill>
                <a:latin typeface="Cabin Sketch"/>
                <a:ea typeface="Cabin Sketch"/>
                <a:cs typeface="Cabin Sketch"/>
                <a:sym typeface="Cabin Sketch"/>
              </a:rPr>
              <a:t>In-Classroom </a:t>
            </a:r>
            <a:r>
              <a:rPr b="1" lang="en-US" sz="3000">
                <a:solidFill>
                  <a:srgbClr val="FF9900"/>
                </a:solidFill>
                <a:latin typeface="Cabin Sketch"/>
                <a:ea typeface="Cabin Sketch"/>
                <a:cs typeface="Cabin Sketch"/>
                <a:sym typeface="Cabin Sketch"/>
              </a:rPr>
              <a:t>Walk Audit - </a:t>
            </a:r>
            <a:r>
              <a:rPr b="1" lang="en-US" sz="3000">
                <a:solidFill>
                  <a:srgbClr val="3C78D8"/>
                </a:solidFill>
                <a:latin typeface="Cabin Sketch"/>
                <a:ea typeface="Cabin Sketch"/>
                <a:cs typeface="Cabin Sketch"/>
                <a:sym typeface="Cabin Sketch"/>
              </a:rPr>
              <a:t>Options</a:t>
            </a:r>
            <a:endParaRPr b="1" sz="3000">
              <a:solidFill>
                <a:srgbClr val="3C78D8"/>
              </a:solidFill>
              <a:latin typeface="Cabin Sketch"/>
              <a:ea typeface="Cabin Sketch"/>
              <a:cs typeface="Cabin Sketch"/>
              <a:sym typeface="Cabin Sketch"/>
            </a:endParaRPr>
          </a:p>
        </p:txBody>
      </p:sp>
      <p:sp>
        <p:nvSpPr>
          <p:cNvPr id="358" name="Google Shape;358;p40"/>
          <p:cNvSpPr txBox="1"/>
          <p:nvPr/>
        </p:nvSpPr>
        <p:spPr>
          <a:xfrm>
            <a:off x="533400" y="1779550"/>
            <a:ext cx="8077200" cy="5002500"/>
          </a:xfrm>
          <a:prstGeom prst="rect">
            <a:avLst/>
          </a:prstGeom>
          <a:noFill/>
          <a:ln>
            <a:noFill/>
          </a:ln>
        </p:spPr>
        <p:txBody>
          <a:bodyPr anchorCtr="0" anchor="t" bIns="45700" lIns="91425" spcFirstLastPara="1" rIns="91425" wrap="square" tIns="45700">
            <a:spAutoFit/>
          </a:bodyPr>
          <a:lstStyle/>
          <a:p>
            <a:pPr indent="0" lvl="0" marL="0" rtl="0" algn="l">
              <a:spcBef>
                <a:spcPts val="600"/>
              </a:spcBef>
              <a:spcAft>
                <a:spcPts val="0"/>
              </a:spcAft>
              <a:buNone/>
            </a:pPr>
            <a:r>
              <a:rPr b="1" lang="en-US" sz="1800">
                <a:solidFill>
                  <a:schemeClr val="dk1"/>
                </a:solidFill>
                <a:latin typeface="Cabin"/>
                <a:ea typeface="Cabin"/>
                <a:cs typeface="Cabin"/>
                <a:sym typeface="Cabin"/>
              </a:rPr>
              <a:t>Digital Option</a:t>
            </a:r>
            <a:r>
              <a:rPr b="1" lang="en-US" sz="1800">
                <a:solidFill>
                  <a:schemeClr val="dk1"/>
                </a:solidFill>
                <a:latin typeface="Cabin"/>
                <a:ea typeface="Cabin"/>
                <a:cs typeface="Cabin"/>
                <a:sym typeface="Cabin"/>
              </a:rPr>
              <a:t>: </a:t>
            </a:r>
            <a:endParaRPr b="1" sz="1800">
              <a:solidFill>
                <a:schemeClr val="dk1"/>
              </a:solidFill>
              <a:latin typeface="Cabin"/>
              <a:ea typeface="Cabin"/>
              <a:cs typeface="Cabin"/>
              <a:sym typeface="Cabin"/>
            </a:endParaRPr>
          </a:p>
          <a:p>
            <a:pPr indent="-330200" lvl="0" marL="457200" rtl="0" algn="l">
              <a:spcBef>
                <a:spcPts val="600"/>
              </a:spcBef>
              <a:spcAft>
                <a:spcPts val="0"/>
              </a:spcAft>
              <a:buClr>
                <a:schemeClr val="dk1"/>
              </a:buClr>
              <a:buSzPts val="1600"/>
              <a:buFont typeface="Cabin"/>
              <a:buChar char="●"/>
            </a:pPr>
            <a:r>
              <a:rPr lang="en-US" sz="1600">
                <a:solidFill>
                  <a:schemeClr val="dk1"/>
                </a:solidFill>
                <a:latin typeface="Cabin"/>
                <a:ea typeface="Cabin"/>
                <a:cs typeface="Cabin"/>
                <a:sym typeface="Cabin"/>
              </a:rPr>
              <a:t>Students work in small groups using Google Maps to find their school and use Google </a:t>
            </a:r>
            <a:r>
              <a:rPr lang="en-US" sz="1600">
                <a:solidFill>
                  <a:schemeClr val="dk1"/>
                </a:solidFill>
                <a:latin typeface="Cabin"/>
                <a:ea typeface="Cabin"/>
                <a:cs typeface="Cabin"/>
                <a:sym typeface="Cabin"/>
              </a:rPr>
              <a:t>Street View to </a:t>
            </a:r>
            <a:r>
              <a:rPr lang="en-US" sz="1600">
                <a:solidFill>
                  <a:schemeClr val="dk1"/>
                </a:solidFill>
                <a:latin typeface="Cabin"/>
                <a:ea typeface="Cabin"/>
                <a:cs typeface="Cabin"/>
                <a:sym typeface="Cabin"/>
              </a:rPr>
              <a:t>“walk” one or two blocks from the school. </a:t>
            </a:r>
            <a:endParaRPr sz="1600">
              <a:solidFill>
                <a:schemeClr val="dk1"/>
              </a:solidFill>
              <a:latin typeface="Cabin"/>
              <a:ea typeface="Cabin"/>
              <a:cs typeface="Cabin"/>
              <a:sym typeface="Cabin"/>
            </a:endParaRPr>
          </a:p>
          <a:p>
            <a:pPr indent="-330200" lvl="0" marL="457200" rtl="0" algn="l">
              <a:spcBef>
                <a:spcPts val="0"/>
              </a:spcBef>
              <a:spcAft>
                <a:spcPts val="0"/>
              </a:spcAft>
              <a:buClr>
                <a:schemeClr val="dk1"/>
              </a:buClr>
              <a:buSzPts val="1600"/>
              <a:buFont typeface="Cabin"/>
              <a:buChar char="●"/>
            </a:pPr>
            <a:r>
              <a:rPr lang="en-US" sz="1600">
                <a:solidFill>
                  <a:schemeClr val="dk1"/>
                </a:solidFill>
                <a:latin typeface="Cabin"/>
                <a:ea typeface="Cabin"/>
                <a:cs typeface="Cabin"/>
                <a:sym typeface="Cabin"/>
              </a:rPr>
              <a:t>As they “walk,” they examine the roadways, sidewalks, crossings, and signs. </a:t>
            </a:r>
            <a:endParaRPr sz="1600">
              <a:solidFill>
                <a:schemeClr val="dk1"/>
              </a:solidFill>
              <a:latin typeface="Cabin"/>
              <a:ea typeface="Cabin"/>
              <a:cs typeface="Cabin"/>
              <a:sym typeface="Cabin"/>
            </a:endParaRPr>
          </a:p>
          <a:p>
            <a:pPr indent="-330200" lvl="0" marL="457200" rtl="0" algn="l">
              <a:spcBef>
                <a:spcPts val="0"/>
              </a:spcBef>
              <a:spcAft>
                <a:spcPts val="0"/>
              </a:spcAft>
              <a:buClr>
                <a:schemeClr val="dk1"/>
              </a:buClr>
              <a:buSzPts val="1600"/>
              <a:buFont typeface="Cabin"/>
              <a:buChar char="●"/>
            </a:pPr>
            <a:r>
              <a:rPr lang="en-US" sz="1600">
                <a:solidFill>
                  <a:schemeClr val="dk1"/>
                </a:solidFill>
                <a:latin typeface="Cabin"/>
                <a:ea typeface="Cabin"/>
                <a:cs typeface="Cabin"/>
                <a:sym typeface="Cabin"/>
              </a:rPr>
              <a:t>They identify locations that are missing infrastructure that could make it feel safer to walk or bike. </a:t>
            </a:r>
            <a:endParaRPr sz="1600">
              <a:solidFill>
                <a:schemeClr val="dk1"/>
              </a:solidFill>
              <a:latin typeface="Cabin"/>
              <a:ea typeface="Cabin"/>
              <a:cs typeface="Cabin"/>
              <a:sym typeface="Cabin"/>
            </a:endParaRPr>
          </a:p>
          <a:p>
            <a:pPr indent="-330200" lvl="0" marL="457200" rtl="0" algn="l">
              <a:spcBef>
                <a:spcPts val="0"/>
              </a:spcBef>
              <a:spcAft>
                <a:spcPts val="0"/>
              </a:spcAft>
              <a:buClr>
                <a:schemeClr val="dk1"/>
              </a:buClr>
              <a:buSzPts val="1600"/>
              <a:buFont typeface="Cabin"/>
              <a:buChar char="●"/>
            </a:pPr>
            <a:r>
              <a:rPr lang="en-US" sz="1600">
                <a:solidFill>
                  <a:schemeClr val="dk1"/>
                </a:solidFill>
                <a:latin typeface="Cabin"/>
                <a:ea typeface="Cabin"/>
                <a:cs typeface="Cabin"/>
                <a:sym typeface="Cabin"/>
              </a:rPr>
              <a:t>They take screenshots of these areas and digitally sketch how they would make improvements. </a:t>
            </a:r>
            <a:endParaRPr sz="1600">
              <a:solidFill>
                <a:schemeClr val="dk1"/>
              </a:solidFill>
              <a:latin typeface="Cabin"/>
              <a:ea typeface="Cabin"/>
              <a:cs typeface="Cabin"/>
              <a:sym typeface="Cabin"/>
            </a:endParaRPr>
          </a:p>
          <a:p>
            <a:pPr indent="0" lvl="0" marL="0" rtl="0" algn="l">
              <a:spcBef>
                <a:spcPts val="600"/>
              </a:spcBef>
              <a:spcAft>
                <a:spcPts val="0"/>
              </a:spcAft>
              <a:buNone/>
            </a:pPr>
            <a:r>
              <a:t/>
            </a:r>
            <a:endParaRPr b="1" sz="1600">
              <a:solidFill>
                <a:schemeClr val="dk1"/>
              </a:solidFill>
              <a:latin typeface="Cabin"/>
              <a:ea typeface="Cabin"/>
              <a:cs typeface="Cabin"/>
              <a:sym typeface="Cabin"/>
            </a:endParaRPr>
          </a:p>
          <a:p>
            <a:pPr indent="0" lvl="0" marL="0" rtl="0" algn="l">
              <a:spcBef>
                <a:spcPts val="600"/>
              </a:spcBef>
              <a:spcAft>
                <a:spcPts val="0"/>
              </a:spcAft>
              <a:buNone/>
            </a:pPr>
            <a:r>
              <a:rPr b="1" lang="en-US" sz="1800">
                <a:solidFill>
                  <a:schemeClr val="dk1"/>
                </a:solidFill>
                <a:latin typeface="Cabin"/>
                <a:ea typeface="Cabin"/>
                <a:cs typeface="Cabin"/>
                <a:sym typeface="Cabin"/>
              </a:rPr>
              <a:t>Paper Option:</a:t>
            </a:r>
            <a:endParaRPr b="1" sz="1800">
              <a:solidFill>
                <a:schemeClr val="dk1"/>
              </a:solidFill>
              <a:latin typeface="Cabin"/>
              <a:ea typeface="Cabin"/>
              <a:cs typeface="Cabin"/>
              <a:sym typeface="Cabin"/>
            </a:endParaRPr>
          </a:p>
          <a:p>
            <a:pPr indent="-330200" lvl="0" marL="457200" rtl="0" algn="l">
              <a:spcBef>
                <a:spcPts val="600"/>
              </a:spcBef>
              <a:spcAft>
                <a:spcPts val="0"/>
              </a:spcAft>
              <a:buClr>
                <a:schemeClr val="dk1"/>
              </a:buClr>
              <a:buSzPts val="1600"/>
              <a:buFont typeface="Cabin"/>
              <a:buChar char="●"/>
            </a:pPr>
            <a:r>
              <a:rPr lang="en-US" sz="1600">
                <a:solidFill>
                  <a:schemeClr val="dk1"/>
                </a:solidFill>
                <a:latin typeface="Cabin"/>
                <a:ea typeface="Cabin"/>
                <a:cs typeface="Cabin"/>
                <a:sym typeface="Cabin"/>
              </a:rPr>
              <a:t>Students work in small groups using printed aerial </a:t>
            </a:r>
            <a:r>
              <a:rPr lang="en-US" sz="1600" u="sng">
                <a:solidFill>
                  <a:schemeClr val="dk1"/>
                </a:solidFill>
                <a:latin typeface="Cabin"/>
                <a:ea typeface="Cabin"/>
                <a:cs typeface="Cabin"/>
                <a:sym typeface="Cabin"/>
              </a:rPr>
              <a:t>and</a:t>
            </a:r>
            <a:r>
              <a:rPr lang="en-US" sz="1600">
                <a:solidFill>
                  <a:schemeClr val="dk1"/>
                </a:solidFill>
                <a:latin typeface="Cabin"/>
                <a:ea typeface="Cabin"/>
                <a:cs typeface="Cabin"/>
                <a:sym typeface="Cabin"/>
              </a:rPr>
              <a:t> street view maps zoomed into one or two blocks from school. The street view maps should feature active transportation infrastructure or missing infrastructure for them to examine. </a:t>
            </a:r>
            <a:endParaRPr sz="1600">
              <a:solidFill>
                <a:schemeClr val="dk1"/>
              </a:solidFill>
              <a:latin typeface="Cabin"/>
              <a:ea typeface="Cabin"/>
              <a:cs typeface="Cabin"/>
              <a:sym typeface="Cabin"/>
            </a:endParaRPr>
          </a:p>
          <a:p>
            <a:pPr indent="-330200" lvl="0" marL="457200" rtl="0" algn="l">
              <a:spcBef>
                <a:spcPts val="0"/>
              </a:spcBef>
              <a:spcAft>
                <a:spcPts val="0"/>
              </a:spcAft>
              <a:buClr>
                <a:schemeClr val="dk1"/>
              </a:buClr>
              <a:buSzPts val="1600"/>
              <a:buFont typeface="Cabin"/>
              <a:buChar char="●"/>
            </a:pPr>
            <a:r>
              <a:rPr lang="en-US" sz="1600">
                <a:solidFill>
                  <a:schemeClr val="dk1"/>
                </a:solidFill>
                <a:latin typeface="Cabin"/>
                <a:ea typeface="Cabin"/>
                <a:cs typeface="Cabin"/>
                <a:sym typeface="Cabin"/>
              </a:rPr>
              <a:t>As they follow the roads, they examine the roadways, sidewalks, and crossings. </a:t>
            </a:r>
            <a:endParaRPr sz="1600">
              <a:solidFill>
                <a:schemeClr val="dk1"/>
              </a:solidFill>
              <a:latin typeface="Cabin"/>
              <a:ea typeface="Cabin"/>
              <a:cs typeface="Cabin"/>
              <a:sym typeface="Cabin"/>
            </a:endParaRPr>
          </a:p>
          <a:p>
            <a:pPr indent="-330200" lvl="0" marL="457200" rtl="0" algn="l">
              <a:spcBef>
                <a:spcPts val="0"/>
              </a:spcBef>
              <a:spcAft>
                <a:spcPts val="0"/>
              </a:spcAft>
              <a:buClr>
                <a:schemeClr val="dk1"/>
              </a:buClr>
              <a:buSzPts val="1600"/>
              <a:buFont typeface="Cabin"/>
              <a:buChar char="●"/>
            </a:pPr>
            <a:r>
              <a:rPr lang="en-US" sz="1600">
                <a:solidFill>
                  <a:schemeClr val="dk1"/>
                </a:solidFill>
                <a:latin typeface="Cabin"/>
                <a:ea typeface="Cabin"/>
                <a:cs typeface="Cabin"/>
                <a:sym typeface="Cabin"/>
              </a:rPr>
              <a:t>They identify locations that are missing infrastructure that could make it feel safer to walk or bike.  </a:t>
            </a:r>
            <a:endParaRPr sz="1600">
              <a:solidFill>
                <a:schemeClr val="dk1"/>
              </a:solidFill>
              <a:latin typeface="Cabin"/>
              <a:ea typeface="Cabin"/>
              <a:cs typeface="Cabin"/>
              <a:sym typeface="Cabin"/>
            </a:endParaRPr>
          </a:p>
          <a:p>
            <a:pPr indent="-330200" lvl="0" marL="457200" rtl="0" algn="l">
              <a:spcBef>
                <a:spcPts val="0"/>
              </a:spcBef>
              <a:spcAft>
                <a:spcPts val="0"/>
              </a:spcAft>
              <a:buClr>
                <a:schemeClr val="dk1"/>
              </a:buClr>
              <a:buSzPts val="1600"/>
              <a:buFont typeface="Cabin"/>
              <a:buChar char="●"/>
            </a:pPr>
            <a:r>
              <a:rPr lang="en-US" sz="1600">
                <a:solidFill>
                  <a:schemeClr val="dk1"/>
                </a:solidFill>
                <a:latin typeface="Cabin"/>
                <a:ea typeface="Cabin"/>
                <a:cs typeface="Cabin"/>
                <a:sym typeface="Cabin"/>
              </a:rPr>
              <a:t>They sketch on the paper maps how they would improve these areas. </a:t>
            </a:r>
            <a:endParaRPr sz="1600">
              <a:solidFill>
                <a:schemeClr val="dk1"/>
              </a:solidFill>
              <a:latin typeface="Cabin"/>
              <a:ea typeface="Cabin"/>
              <a:cs typeface="Cabin"/>
              <a:sym typeface="Cabin"/>
            </a:endParaRPr>
          </a:p>
          <a:p>
            <a:pPr indent="0" lvl="0" marL="0" rtl="0" algn="l">
              <a:spcBef>
                <a:spcPts val="600"/>
              </a:spcBef>
              <a:spcAft>
                <a:spcPts val="0"/>
              </a:spcAft>
              <a:buNone/>
            </a:pPr>
            <a:r>
              <a:t/>
            </a:r>
            <a:endParaRPr b="1" sz="1800">
              <a:solidFill>
                <a:schemeClr val="dk1"/>
              </a:solidFill>
              <a:latin typeface="Cabin"/>
              <a:ea typeface="Cabin"/>
              <a:cs typeface="Cabin"/>
              <a:sym typeface="Cabin"/>
            </a:endParaRP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pic>
        <p:nvPicPr>
          <p:cNvPr descr="_SRTS_PPT_Ryan_walker" id="364" name="Google Shape;364;p41"/>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365" name="Google Shape;365;p41"/>
          <p:cNvSpPr txBox="1"/>
          <p:nvPr/>
        </p:nvSpPr>
        <p:spPr>
          <a:xfrm>
            <a:off x="343200" y="399975"/>
            <a:ext cx="8457600" cy="217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2"/>
              </a:buClr>
              <a:buSzPts val="2400"/>
              <a:buFont typeface="Arial"/>
              <a:buNone/>
            </a:pPr>
            <a:r>
              <a:rPr b="1" lang="en-US" sz="4500">
                <a:solidFill>
                  <a:schemeClr val="dk1"/>
                </a:solidFill>
                <a:latin typeface="Cabin Sketch"/>
                <a:ea typeface="Cabin Sketch"/>
                <a:cs typeface="Cabin Sketch"/>
                <a:sym typeface="Cabin Sketch"/>
              </a:rPr>
              <a:t>Day 2</a:t>
            </a:r>
            <a:endParaRPr b="1" sz="4500">
              <a:solidFill>
                <a:schemeClr val="dk1"/>
              </a:solidFill>
              <a:latin typeface="Cabin Sketch"/>
              <a:ea typeface="Cabin Sketch"/>
              <a:cs typeface="Cabin Sketch"/>
              <a:sym typeface="Cabin Sketch"/>
            </a:endParaRPr>
          </a:p>
          <a:p>
            <a:pPr indent="0" lvl="0" marL="0" marR="0" rtl="0" algn="ctr">
              <a:lnSpc>
                <a:spcPct val="100000"/>
              </a:lnSpc>
              <a:spcBef>
                <a:spcPts val="0"/>
              </a:spcBef>
              <a:spcAft>
                <a:spcPts val="0"/>
              </a:spcAft>
              <a:buClr>
                <a:schemeClr val="lt2"/>
              </a:buClr>
              <a:buSzPts val="2400"/>
              <a:buFont typeface="Arial"/>
              <a:buNone/>
            </a:pPr>
            <a:r>
              <a:t/>
            </a:r>
            <a:endParaRPr b="1" sz="4500">
              <a:solidFill>
                <a:schemeClr val="dk1"/>
              </a:solidFill>
              <a:latin typeface="Cabin Sketch"/>
              <a:ea typeface="Cabin Sketch"/>
              <a:cs typeface="Cabin Sketch"/>
              <a:sym typeface="Cabin Sketch"/>
            </a:endParaRPr>
          </a:p>
          <a:p>
            <a:pPr indent="0" lvl="0" marL="0" marR="0" rtl="0" algn="ctr">
              <a:lnSpc>
                <a:spcPct val="100000"/>
              </a:lnSpc>
              <a:spcBef>
                <a:spcPts val="0"/>
              </a:spcBef>
              <a:spcAft>
                <a:spcPts val="0"/>
              </a:spcAft>
              <a:buClr>
                <a:schemeClr val="lt2"/>
              </a:buClr>
              <a:buSzPts val="2400"/>
              <a:buFont typeface="Arial"/>
              <a:buNone/>
            </a:pPr>
            <a:r>
              <a:rPr b="1" lang="en-US" sz="4500">
                <a:solidFill>
                  <a:schemeClr val="dk1"/>
                </a:solidFill>
                <a:latin typeface="Cabin Sketch"/>
                <a:ea typeface="Cabin Sketch"/>
                <a:cs typeface="Cabin Sketch"/>
                <a:sym typeface="Cabin Sketch"/>
              </a:rPr>
              <a:t>Route Planning &amp; Walk Audit</a:t>
            </a:r>
            <a:endParaRPr b="1" sz="4500">
              <a:solidFill>
                <a:schemeClr val="dk1"/>
              </a:solidFill>
              <a:latin typeface="Cabin Sketch"/>
              <a:ea typeface="Cabin Sketch"/>
              <a:cs typeface="Cabin Sketch"/>
              <a:sym typeface="Cabin Sketch"/>
            </a:endParaRPr>
          </a:p>
        </p:txBody>
      </p:sp>
      <p:sp>
        <p:nvSpPr>
          <p:cNvPr id="366" name="Google Shape;366;p41"/>
          <p:cNvSpPr txBox="1"/>
          <p:nvPr/>
        </p:nvSpPr>
        <p:spPr>
          <a:xfrm>
            <a:off x="1084700" y="3656750"/>
            <a:ext cx="6897900" cy="1662300"/>
          </a:xfrm>
          <a:prstGeom prst="rect">
            <a:avLst/>
          </a:prstGeom>
          <a:solidFill>
            <a:srgbClr val="B2BB1E"/>
          </a:solidFill>
          <a:ln>
            <a:noFill/>
          </a:ln>
        </p:spPr>
        <p:txBody>
          <a:bodyPr anchorCtr="0" anchor="t" bIns="228600" lIns="91425" spcFirstLastPara="1" rIns="91425" wrap="square" tIns="228600">
            <a:spAutoFit/>
          </a:bodyPr>
          <a:lstStyle/>
          <a:p>
            <a:pPr indent="0" lvl="0" marL="182880" marR="182880" rtl="0" algn="l">
              <a:spcBef>
                <a:spcPts val="600"/>
              </a:spcBef>
              <a:spcAft>
                <a:spcPts val="0"/>
              </a:spcAft>
              <a:buNone/>
            </a:pPr>
            <a:r>
              <a:rPr lang="en-US" sz="2600">
                <a:solidFill>
                  <a:schemeClr val="dk1"/>
                </a:solidFill>
                <a:latin typeface="Cabin"/>
                <a:ea typeface="Cabin"/>
                <a:cs typeface="Cabin"/>
                <a:sym typeface="Cabin"/>
              </a:rPr>
              <a:t>How do we figure out which streets to use to get where we want to go? How do we encourage making our streets safer?</a:t>
            </a:r>
            <a:endParaRPr sz="2600">
              <a:solidFill>
                <a:schemeClr val="dk1"/>
              </a:solidFill>
              <a:latin typeface="Cabin"/>
              <a:ea typeface="Cabin"/>
              <a:cs typeface="Cabin"/>
              <a:sym typeface="Cabin"/>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descr="_SRTS_PPT_secondary_kids" id="106" name="Google Shape;106;p15"/>
          <p:cNvPicPr preferRelativeResize="0"/>
          <p:nvPr/>
        </p:nvPicPr>
        <p:blipFill rotWithShape="1">
          <a:blip r:embed="rId3">
            <a:alphaModFix/>
          </a:blip>
          <a:srcRect b="0" l="0" r="0" t="0"/>
          <a:stretch/>
        </p:blipFill>
        <p:spPr>
          <a:xfrm>
            <a:off x="0" y="-37750"/>
            <a:ext cx="9144000" cy="6858000"/>
          </a:xfrm>
          <a:prstGeom prst="rect">
            <a:avLst/>
          </a:prstGeom>
          <a:noFill/>
          <a:ln>
            <a:noFill/>
          </a:ln>
        </p:spPr>
      </p:pic>
      <p:sp>
        <p:nvSpPr>
          <p:cNvPr id="107" name="Google Shape;107;p15"/>
          <p:cNvSpPr txBox="1"/>
          <p:nvPr/>
        </p:nvSpPr>
        <p:spPr>
          <a:xfrm>
            <a:off x="607950" y="1399900"/>
            <a:ext cx="4624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2"/>
              </a:buClr>
              <a:buSzPts val="2400"/>
              <a:buFont typeface="Arial"/>
              <a:buNone/>
            </a:pPr>
            <a:r>
              <a:rPr b="1" i="0" lang="en-US" sz="3000" u="none" cap="none" strike="noStrike">
                <a:solidFill>
                  <a:schemeClr val="lt2"/>
                </a:solidFill>
                <a:latin typeface="Cabin Sketch"/>
                <a:ea typeface="Cabin Sketch"/>
                <a:cs typeface="Cabin Sketch"/>
                <a:sym typeface="Cabin Sketch"/>
              </a:rPr>
              <a:t>Lesson Plan</a:t>
            </a:r>
            <a:r>
              <a:rPr b="1" lang="en-US" sz="3000">
                <a:solidFill>
                  <a:schemeClr val="lt2"/>
                </a:solidFill>
                <a:latin typeface="Cabin Sketch"/>
                <a:ea typeface="Cabin Sketch"/>
                <a:cs typeface="Cabin Sketch"/>
                <a:sym typeface="Cabin Sketch"/>
              </a:rPr>
              <a:t> Goals</a:t>
            </a:r>
            <a:endParaRPr sz="3000">
              <a:latin typeface="Cabin Sketch"/>
              <a:ea typeface="Cabin Sketch"/>
              <a:cs typeface="Cabin Sketch"/>
              <a:sym typeface="Cabin Sketch"/>
            </a:endParaRPr>
          </a:p>
        </p:txBody>
      </p:sp>
      <p:sp>
        <p:nvSpPr>
          <p:cNvPr id="108" name="Google Shape;108;p15"/>
          <p:cNvSpPr txBox="1"/>
          <p:nvPr/>
        </p:nvSpPr>
        <p:spPr>
          <a:xfrm>
            <a:off x="607950" y="2054675"/>
            <a:ext cx="8077200" cy="3093900"/>
          </a:xfrm>
          <a:prstGeom prst="rect">
            <a:avLst/>
          </a:prstGeom>
          <a:noFill/>
          <a:ln>
            <a:noFill/>
          </a:ln>
        </p:spPr>
        <p:txBody>
          <a:bodyPr anchorCtr="0" anchor="t" bIns="45700" lIns="91425" spcFirstLastPara="1" rIns="91425" wrap="square" tIns="45700">
            <a:spAutoFit/>
          </a:bodyPr>
          <a:lstStyle/>
          <a:p>
            <a:pPr indent="-342900" lvl="0" marL="457200" marR="0" rtl="0" algn="l">
              <a:lnSpc>
                <a:spcPct val="100000"/>
              </a:lnSpc>
              <a:spcBef>
                <a:spcPts val="0"/>
              </a:spcBef>
              <a:spcAft>
                <a:spcPts val="0"/>
              </a:spcAft>
              <a:buClr>
                <a:schemeClr val="dk1"/>
              </a:buClr>
              <a:buSzPts val="1800"/>
              <a:buFont typeface="Cabin"/>
              <a:buChar char="●"/>
            </a:pPr>
            <a:r>
              <a:rPr lang="en-US" sz="1800">
                <a:solidFill>
                  <a:schemeClr val="dk1"/>
                </a:solidFill>
                <a:latin typeface="Cabin"/>
                <a:ea typeface="Cabin"/>
                <a:cs typeface="Cabin"/>
                <a:sym typeface="Cabin"/>
              </a:rPr>
              <a:t>Teach students how community and active transportation decisions affect the built environment. </a:t>
            </a:r>
            <a:endParaRPr sz="1800">
              <a:solidFill>
                <a:schemeClr val="dk1"/>
              </a:solidFill>
              <a:latin typeface="Cabin"/>
              <a:ea typeface="Cabin"/>
              <a:cs typeface="Cabin"/>
              <a:sym typeface="Cabin"/>
            </a:endParaRPr>
          </a:p>
          <a:p>
            <a:pPr indent="-342900" lvl="0" marL="457200" marR="0" rtl="0" algn="l">
              <a:lnSpc>
                <a:spcPct val="100000"/>
              </a:lnSpc>
              <a:spcBef>
                <a:spcPts val="0"/>
              </a:spcBef>
              <a:spcAft>
                <a:spcPts val="0"/>
              </a:spcAft>
              <a:buClr>
                <a:schemeClr val="dk1"/>
              </a:buClr>
              <a:buSzPts val="1800"/>
              <a:buFont typeface="Cabin"/>
              <a:buChar char="●"/>
            </a:pPr>
            <a:r>
              <a:rPr lang="en-US" sz="1800">
                <a:solidFill>
                  <a:schemeClr val="dk1"/>
                </a:solidFill>
                <a:latin typeface="Cabin"/>
                <a:ea typeface="Cabin"/>
                <a:cs typeface="Cabin"/>
                <a:sym typeface="Cabin"/>
              </a:rPr>
              <a:t>Convey to students how those decisions affect their travel patterns and their health and wellbeing. </a:t>
            </a:r>
            <a:endParaRPr sz="1800">
              <a:solidFill>
                <a:schemeClr val="dk1"/>
              </a:solidFill>
              <a:latin typeface="Cabin"/>
              <a:ea typeface="Cabin"/>
              <a:cs typeface="Cabin"/>
              <a:sym typeface="Cabin"/>
            </a:endParaRPr>
          </a:p>
          <a:p>
            <a:pPr indent="-342900" lvl="0" marL="457200" marR="0" rtl="0" algn="l">
              <a:lnSpc>
                <a:spcPct val="100000"/>
              </a:lnSpc>
              <a:spcBef>
                <a:spcPts val="0"/>
              </a:spcBef>
              <a:spcAft>
                <a:spcPts val="0"/>
              </a:spcAft>
              <a:buClr>
                <a:schemeClr val="dk1"/>
              </a:buClr>
              <a:buSzPts val="1800"/>
              <a:buFont typeface="Cabin"/>
              <a:buChar char="●"/>
            </a:pPr>
            <a:r>
              <a:rPr lang="en-US" sz="1800">
                <a:solidFill>
                  <a:schemeClr val="dk1"/>
                </a:solidFill>
                <a:latin typeface="Cabin"/>
                <a:ea typeface="Cabin"/>
                <a:cs typeface="Cabin"/>
                <a:sym typeface="Cabin"/>
              </a:rPr>
              <a:t>Show students how to observe their built environment and empower them to make decisions about how they might improve it, particularly as it relates to their route to school. </a:t>
            </a:r>
            <a:endParaRPr sz="1800">
              <a:solidFill>
                <a:schemeClr val="dk1"/>
              </a:solidFill>
              <a:latin typeface="Cabin"/>
              <a:ea typeface="Cabin"/>
              <a:cs typeface="Cabin"/>
              <a:sym typeface="Cabin"/>
            </a:endParaRPr>
          </a:p>
          <a:p>
            <a:pPr indent="0" lvl="0" marL="0" marR="0" rtl="0" algn="l">
              <a:lnSpc>
                <a:spcPct val="100000"/>
              </a:lnSpc>
              <a:spcBef>
                <a:spcPts val="600"/>
              </a:spcBef>
              <a:spcAft>
                <a:spcPts val="0"/>
              </a:spcAft>
              <a:buClr>
                <a:schemeClr val="dk1"/>
              </a:buClr>
              <a:buSzPts val="1800"/>
              <a:buFont typeface="Arial"/>
              <a:buNone/>
            </a:pPr>
            <a:r>
              <a:t/>
            </a:r>
            <a:endParaRPr sz="1800">
              <a:solidFill>
                <a:schemeClr val="dk1"/>
              </a:solidFill>
              <a:latin typeface="Cabin"/>
              <a:ea typeface="Cabin"/>
              <a:cs typeface="Cabin"/>
              <a:sym typeface="Cabin"/>
            </a:endParaRPr>
          </a:p>
          <a:p>
            <a:pPr indent="0" lvl="0" marL="0" marR="0" rtl="0" algn="l">
              <a:lnSpc>
                <a:spcPct val="100000"/>
              </a:lnSpc>
              <a:spcBef>
                <a:spcPts val="600"/>
              </a:spcBef>
              <a:spcAft>
                <a:spcPts val="0"/>
              </a:spcAft>
              <a:buClr>
                <a:schemeClr val="dk1"/>
              </a:buClr>
              <a:buSzPts val="1800"/>
              <a:buFont typeface="Arial"/>
              <a:buNone/>
            </a:pPr>
            <a:r>
              <a:t/>
            </a:r>
            <a:endParaRPr sz="1800">
              <a:solidFill>
                <a:schemeClr val="dk1"/>
              </a:solidFill>
              <a:latin typeface="Cabin"/>
              <a:ea typeface="Cabin"/>
              <a:cs typeface="Cabin"/>
              <a:sym typeface="Cabin"/>
            </a:endParaRPr>
          </a:p>
          <a:p>
            <a:pPr indent="0" lvl="0" marL="0" marR="0" rtl="0" algn="l">
              <a:lnSpc>
                <a:spcPct val="100000"/>
              </a:lnSpc>
              <a:spcBef>
                <a:spcPts val="600"/>
              </a:spcBef>
              <a:spcAft>
                <a:spcPts val="0"/>
              </a:spcAft>
              <a:buClr>
                <a:schemeClr val="dk1"/>
              </a:buClr>
              <a:buSzPts val="1800"/>
              <a:buFont typeface="Arial"/>
              <a:buNone/>
            </a:pPr>
            <a:r>
              <a:t/>
            </a:r>
            <a:endParaRPr sz="1800">
              <a:solidFill>
                <a:schemeClr val="dk1"/>
              </a:solidFill>
              <a:latin typeface="Cabin"/>
              <a:ea typeface="Cabin"/>
              <a:cs typeface="Cabin"/>
              <a:sym typeface="Cabin"/>
            </a:endParaRPr>
          </a:p>
        </p:txBody>
      </p:sp>
      <p:sp>
        <p:nvSpPr>
          <p:cNvPr id="109" name="Google Shape;109;p15"/>
          <p:cNvSpPr txBox="1"/>
          <p:nvPr/>
        </p:nvSpPr>
        <p:spPr>
          <a:xfrm>
            <a:off x="698075" y="4840350"/>
            <a:ext cx="7688100" cy="16623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Clr>
                <a:schemeClr val="dk1"/>
              </a:buClr>
              <a:buSzPts val="1800"/>
              <a:buFont typeface="Arial"/>
              <a:buNone/>
            </a:pPr>
            <a:r>
              <a:rPr lang="en-US" sz="1800">
                <a:solidFill>
                  <a:schemeClr val="dk1"/>
                </a:solidFill>
                <a:latin typeface="Cabin"/>
                <a:ea typeface="Cabin"/>
                <a:cs typeface="Cabin"/>
                <a:sym typeface="Cabin"/>
              </a:rPr>
              <a:t>Applicable learning standards:</a:t>
            </a:r>
            <a:endParaRPr sz="1800">
              <a:solidFill>
                <a:schemeClr val="dk1"/>
              </a:solidFill>
              <a:latin typeface="Cabin"/>
              <a:ea typeface="Cabin"/>
              <a:cs typeface="Cabin"/>
              <a:sym typeface="Cabin"/>
            </a:endParaRPr>
          </a:p>
          <a:p>
            <a:pPr indent="-342900" lvl="0" marL="457200" rtl="0" algn="l">
              <a:spcBef>
                <a:spcPts val="600"/>
              </a:spcBef>
              <a:spcAft>
                <a:spcPts val="0"/>
              </a:spcAft>
              <a:buClr>
                <a:schemeClr val="dk1"/>
              </a:buClr>
              <a:buSzPts val="1800"/>
              <a:buFont typeface="Cabin"/>
              <a:buChar char="●"/>
            </a:pPr>
            <a:r>
              <a:rPr lang="en-US" sz="1800">
                <a:solidFill>
                  <a:schemeClr val="dk1"/>
                </a:solidFill>
                <a:latin typeface="Cabin"/>
                <a:ea typeface="Cabin"/>
                <a:cs typeface="Cabin"/>
                <a:sym typeface="Cabin"/>
              </a:rPr>
              <a:t>Environmental Literacy and Sustainability | Standards  1, 3, 5, 6, 7</a:t>
            </a:r>
            <a:endParaRPr sz="1800">
              <a:solidFill>
                <a:schemeClr val="dk1"/>
              </a:solidFill>
              <a:latin typeface="Cabin"/>
              <a:ea typeface="Cabin"/>
              <a:cs typeface="Cabin"/>
              <a:sym typeface="Cabin"/>
            </a:endParaRPr>
          </a:p>
          <a:p>
            <a:pPr indent="-342900" lvl="0" marL="457200" rtl="0" algn="l">
              <a:spcBef>
                <a:spcPts val="0"/>
              </a:spcBef>
              <a:spcAft>
                <a:spcPts val="0"/>
              </a:spcAft>
              <a:buClr>
                <a:schemeClr val="dk1"/>
              </a:buClr>
              <a:buSzPts val="1800"/>
              <a:buFont typeface="Cabin"/>
              <a:buChar char="●"/>
            </a:pPr>
            <a:r>
              <a:rPr lang="en-US" sz="1800">
                <a:solidFill>
                  <a:schemeClr val="dk1"/>
                </a:solidFill>
                <a:latin typeface="Cabin"/>
                <a:ea typeface="Cabin"/>
                <a:cs typeface="Cabin"/>
                <a:sym typeface="Cabin"/>
              </a:rPr>
              <a:t>Health | Standards 1, 2</a:t>
            </a:r>
            <a:endParaRPr sz="1800">
              <a:solidFill>
                <a:schemeClr val="dk1"/>
              </a:solidFill>
              <a:latin typeface="Cabin"/>
              <a:ea typeface="Cabin"/>
              <a:cs typeface="Cabin"/>
              <a:sym typeface="Cabin"/>
            </a:endParaRPr>
          </a:p>
          <a:p>
            <a:pPr indent="0" lvl="0" marL="0" rtl="0" algn="l">
              <a:spcBef>
                <a:spcPts val="600"/>
              </a:spcBef>
              <a:spcAft>
                <a:spcPts val="0"/>
              </a:spcAft>
              <a:buClr>
                <a:schemeClr val="dk1"/>
              </a:buClr>
              <a:buSzPts val="1800"/>
              <a:buFont typeface="Arial"/>
              <a:buNone/>
            </a:pPr>
            <a:r>
              <a:t/>
            </a:r>
            <a:endParaRPr sz="1800">
              <a:solidFill>
                <a:schemeClr val="dk1"/>
              </a:solidFill>
              <a:latin typeface="Cabin"/>
              <a:ea typeface="Cabin"/>
              <a:cs typeface="Cabin"/>
              <a:sym typeface="Cabin"/>
            </a:endParaRPr>
          </a:p>
          <a:p>
            <a:pPr indent="0" lvl="0" marL="0" rtl="0" algn="l">
              <a:spcBef>
                <a:spcPts val="0"/>
              </a:spcBef>
              <a:spcAft>
                <a:spcPts val="0"/>
              </a:spcAft>
              <a:buNone/>
            </a:pPr>
            <a:r>
              <a:t/>
            </a:r>
            <a:endParaRPr/>
          </a:p>
        </p:txBody>
      </p:sp>
      <p:sp>
        <p:nvSpPr>
          <p:cNvPr id="110" name="Google Shape;110;p15"/>
          <p:cNvSpPr txBox="1"/>
          <p:nvPr/>
        </p:nvSpPr>
        <p:spPr>
          <a:xfrm>
            <a:off x="607950" y="4214825"/>
            <a:ext cx="46242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2"/>
              </a:buClr>
              <a:buSzPts val="2400"/>
              <a:buFont typeface="Arial"/>
              <a:buNone/>
            </a:pPr>
            <a:r>
              <a:rPr b="1" lang="en-US" sz="3000">
                <a:solidFill>
                  <a:schemeClr val="lt2"/>
                </a:solidFill>
                <a:latin typeface="Cabin Sketch"/>
                <a:ea typeface="Cabin Sketch"/>
                <a:cs typeface="Cabin Sketch"/>
                <a:sym typeface="Cabin Sketch"/>
              </a:rPr>
              <a:t>Learning Standards</a:t>
            </a:r>
            <a:endParaRPr sz="3000">
              <a:latin typeface="Cabin Sketch"/>
              <a:ea typeface="Cabin Sketch"/>
              <a:cs typeface="Cabin Sketch"/>
              <a:sym typeface="Cabin Sketch"/>
            </a:endParaRP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descr="_SRTS_PPT_Willie_biker" id="372" name="Google Shape;372;p42"/>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373" name="Google Shape;373;p42"/>
          <p:cNvSpPr txBox="1"/>
          <p:nvPr/>
        </p:nvSpPr>
        <p:spPr>
          <a:xfrm>
            <a:off x="343200" y="399975"/>
            <a:ext cx="8457600" cy="1246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2"/>
              </a:buClr>
              <a:buSzPts val="2400"/>
              <a:buFont typeface="Arial"/>
              <a:buNone/>
            </a:pPr>
            <a:r>
              <a:rPr b="1" lang="en-US" sz="4500">
                <a:solidFill>
                  <a:schemeClr val="dk1"/>
                </a:solidFill>
                <a:latin typeface="Cabin Sketch"/>
                <a:ea typeface="Cabin Sketch"/>
                <a:cs typeface="Cabin Sketch"/>
                <a:sym typeface="Cabin Sketch"/>
              </a:rPr>
              <a:t>Day 2: Route Planning</a:t>
            </a:r>
            <a:endParaRPr b="1" sz="4500">
              <a:solidFill>
                <a:schemeClr val="dk1"/>
              </a:solidFill>
              <a:latin typeface="Cabin Sketch"/>
              <a:ea typeface="Cabin Sketch"/>
              <a:cs typeface="Cabin Sketch"/>
              <a:sym typeface="Cabin Sketch"/>
            </a:endParaRPr>
          </a:p>
          <a:p>
            <a:pPr indent="0" lvl="0" marL="0" marR="0" rtl="0" algn="ctr">
              <a:lnSpc>
                <a:spcPct val="100000"/>
              </a:lnSpc>
              <a:spcBef>
                <a:spcPts val="0"/>
              </a:spcBef>
              <a:spcAft>
                <a:spcPts val="0"/>
              </a:spcAft>
              <a:buClr>
                <a:schemeClr val="lt2"/>
              </a:buClr>
              <a:buSzPts val="2400"/>
              <a:buFont typeface="Arial"/>
              <a:buNone/>
            </a:pPr>
            <a:r>
              <a:rPr b="1" lang="en-US" sz="3000">
                <a:solidFill>
                  <a:srgbClr val="FF9900"/>
                </a:solidFill>
                <a:latin typeface="Cabin Sketch"/>
                <a:ea typeface="Cabin Sketch"/>
                <a:cs typeface="Cabin Sketch"/>
                <a:sym typeface="Cabin Sketch"/>
              </a:rPr>
              <a:t>Walk Audit Overview </a:t>
            </a:r>
            <a:endParaRPr b="1" sz="3000">
              <a:solidFill>
                <a:srgbClr val="3C78D8"/>
              </a:solidFill>
              <a:latin typeface="Cabin Sketch"/>
              <a:ea typeface="Cabin Sketch"/>
              <a:cs typeface="Cabin Sketch"/>
              <a:sym typeface="Cabin Sketch"/>
            </a:endParaRPr>
          </a:p>
        </p:txBody>
      </p:sp>
      <p:sp>
        <p:nvSpPr>
          <p:cNvPr id="374" name="Google Shape;374;p42"/>
          <p:cNvSpPr txBox="1"/>
          <p:nvPr/>
        </p:nvSpPr>
        <p:spPr>
          <a:xfrm>
            <a:off x="832100" y="1741300"/>
            <a:ext cx="7403100" cy="3294000"/>
          </a:xfrm>
          <a:prstGeom prst="rect">
            <a:avLst/>
          </a:prstGeom>
          <a:noFill/>
          <a:ln>
            <a:noFill/>
          </a:ln>
        </p:spPr>
        <p:txBody>
          <a:bodyPr anchorCtr="0" anchor="t" bIns="228600" lIns="91425" spcFirstLastPara="1" rIns="91425" wrap="square" tIns="228600">
            <a:spAutoFit/>
          </a:bodyPr>
          <a:lstStyle/>
          <a:p>
            <a:pPr indent="-368300" lvl="0" marL="457200" marR="182880" rtl="0" algn="l">
              <a:spcBef>
                <a:spcPts val="600"/>
              </a:spcBef>
              <a:spcAft>
                <a:spcPts val="0"/>
              </a:spcAft>
              <a:buClr>
                <a:schemeClr val="dk1"/>
              </a:buClr>
              <a:buSzPts val="2200"/>
              <a:buFont typeface="Cabin"/>
              <a:buAutoNum type="arabicPeriod"/>
            </a:pPr>
            <a:r>
              <a:rPr lang="en-US" sz="2200">
                <a:solidFill>
                  <a:schemeClr val="dk1"/>
                </a:solidFill>
                <a:latin typeface="Cabin"/>
                <a:ea typeface="Cabin"/>
                <a:cs typeface="Cabin"/>
                <a:sym typeface="Cabin"/>
              </a:rPr>
              <a:t>What is a route? </a:t>
            </a:r>
            <a:endParaRPr sz="2200">
              <a:solidFill>
                <a:schemeClr val="dk1"/>
              </a:solidFill>
              <a:latin typeface="Cabin"/>
              <a:ea typeface="Cabin"/>
              <a:cs typeface="Cabin"/>
              <a:sym typeface="Cabin"/>
            </a:endParaRPr>
          </a:p>
          <a:p>
            <a:pPr indent="0" lvl="0" marL="457200" marR="182880" rtl="0" algn="l">
              <a:spcBef>
                <a:spcPts val="600"/>
              </a:spcBef>
              <a:spcAft>
                <a:spcPts val="0"/>
              </a:spcAft>
              <a:buNone/>
            </a:pPr>
            <a:r>
              <a:t/>
            </a:r>
            <a:endParaRPr sz="2200">
              <a:solidFill>
                <a:schemeClr val="dk1"/>
              </a:solidFill>
              <a:latin typeface="Cabin"/>
              <a:ea typeface="Cabin"/>
              <a:cs typeface="Cabin"/>
              <a:sym typeface="Cabin"/>
            </a:endParaRPr>
          </a:p>
          <a:p>
            <a:pPr indent="-368300" lvl="0" marL="457200" marR="182880" rtl="0" algn="l">
              <a:spcBef>
                <a:spcPts val="600"/>
              </a:spcBef>
              <a:spcAft>
                <a:spcPts val="0"/>
              </a:spcAft>
              <a:buClr>
                <a:schemeClr val="dk1"/>
              </a:buClr>
              <a:buSzPts val="2200"/>
              <a:buFont typeface="Cabin"/>
              <a:buAutoNum type="arabicPeriod"/>
            </a:pPr>
            <a:r>
              <a:rPr lang="en-US" sz="2200">
                <a:solidFill>
                  <a:schemeClr val="dk1"/>
                </a:solidFill>
                <a:latin typeface="Cabin"/>
                <a:ea typeface="Cabin"/>
                <a:cs typeface="Cabin"/>
                <a:sym typeface="Cabin"/>
              </a:rPr>
              <a:t>What is a walk audit?</a:t>
            </a:r>
            <a:endParaRPr sz="2200">
              <a:solidFill>
                <a:schemeClr val="dk1"/>
              </a:solidFill>
              <a:latin typeface="Cabin"/>
              <a:ea typeface="Cabin"/>
              <a:cs typeface="Cabin"/>
              <a:sym typeface="Cabin"/>
            </a:endParaRPr>
          </a:p>
          <a:p>
            <a:pPr indent="-228600" lvl="0" marL="457200" marR="182880" rtl="0" algn="l">
              <a:spcBef>
                <a:spcPts val="600"/>
              </a:spcBef>
              <a:spcAft>
                <a:spcPts val="0"/>
              </a:spcAft>
              <a:buNone/>
            </a:pPr>
            <a:r>
              <a:t/>
            </a:r>
            <a:endParaRPr sz="2200">
              <a:solidFill>
                <a:schemeClr val="dk1"/>
              </a:solidFill>
              <a:latin typeface="Cabin"/>
              <a:ea typeface="Cabin"/>
              <a:cs typeface="Cabin"/>
              <a:sym typeface="Cabin"/>
            </a:endParaRPr>
          </a:p>
          <a:p>
            <a:pPr indent="-368300" lvl="0" marL="457200" marR="182880" rtl="0" algn="l">
              <a:spcBef>
                <a:spcPts val="600"/>
              </a:spcBef>
              <a:spcAft>
                <a:spcPts val="0"/>
              </a:spcAft>
              <a:buClr>
                <a:schemeClr val="dk1"/>
              </a:buClr>
              <a:buSzPts val="2200"/>
              <a:buFont typeface="Cabin"/>
              <a:buAutoNum type="arabicPeriod"/>
            </a:pPr>
            <a:r>
              <a:rPr lang="en-US" sz="2200">
                <a:solidFill>
                  <a:schemeClr val="dk1"/>
                </a:solidFill>
                <a:latin typeface="Cabin"/>
                <a:ea typeface="Cabin"/>
                <a:cs typeface="Cabin"/>
                <a:sym typeface="Cabin"/>
              </a:rPr>
              <a:t>Why do a walk audit?</a:t>
            </a:r>
            <a:endParaRPr sz="2200">
              <a:solidFill>
                <a:schemeClr val="dk1"/>
              </a:solidFill>
              <a:latin typeface="Cabin"/>
              <a:ea typeface="Cabin"/>
              <a:cs typeface="Cabin"/>
              <a:sym typeface="Cabin"/>
            </a:endParaRPr>
          </a:p>
          <a:p>
            <a:pPr indent="-228600" lvl="0" marL="457200" marR="182880" rtl="0" algn="l">
              <a:spcBef>
                <a:spcPts val="600"/>
              </a:spcBef>
              <a:spcAft>
                <a:spcPts val="0"/>
              </a:spcAft>
              <a:buNone/>
            </a:pPr>
            <a:r>
              <a:t/>
            </a:r>
            <a:endParaRPr sz="2200">
              <a:solidFill>
                <a:schemeClr val="dk1"/>
              </a:solidFill>
              <a:latin typeface="Cabin"/>
              <a:ea typeface="Cabin"/>
              <a:cs typeface="Cabin"/>
              <a:sym typeface="Cabin"/>
            </a:endParaRPr>
          </a:p>
          <a:p>
            <a:pPr indent="-368300" lvl="0" marL="457200" marR="182880" rtl="0" algn="l">
              <a:spcBef>
                <a:spcPts val="600"/>
              </a:spcBef>
              <a:spcAft>
                <a:spcPts val="0"/>
              </a:spcAft>
              <a:buClr>
                <a:schemeClr val="dk1"/>
              </a:buClr>
              <a:buSzPts val="2200"/>
              <a:buFont typeface="Cabin"/>
              <a:buAutoNum type="arabicPeriod"/>
            </a:pPr>
            <a:r>
              <a:rPr lang="en-US" sz="2200">
                <a:solidFill>
                  <a:schemeClr val="dk1"/>
                </a:solidFill>
                <a:latin typeface="Cabin"/>
                <a:ea typeface="Cabin"/>
                <a:cs typeface="Cabin"/>
                <a:sym typeface="Cabin"/>
              </a:rPr>
              <a:t>How are the results used?</a:t>
            </a:r>
            <a:endParaRPr sz="2200">
              <a:solidFill>
                <a:schemeClr val="dk1"/>
              </a:solidFill>
              <a:latin typeface="Cabin"/>
              <a:ea typeface="Cabin"/>
              <a:cs typeface="Cabin"/>
              <a:sym typeface="Cabin"/>
            </a:endParaRP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43"/>
          <p:cNvSpPr txBox="1"/>
          <p:nvPr/>
        </p:nvSpPr>
        <p:spPr>
          <a:xfrm>
            <a:off x="343200" y="399975"/>
            <a:ext cx="8457600" cy="1246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2"/>
              </a:buClr>
              <a:buSzPts val="2400"/>
              <a:buFont typeface="Arial"/>
              <a:buNone/>
            </a:pPr>
            <a:r>
              <a:rPr b="1" lang="en-US" sz="4500">
                <a:solidFill>
                  <a:schemeClr val="dk1"/>
                </a:solidFill>
                <a:latin typeface="Cabin Sketch"/>
                <a:ea typeface="Cabin Sketch"/>
                <a:cs typeface="Cabin Sketch"/>
                <a:sym typeface="Cabin Sketch"/>
              </a:rPr>
              <a:t>Day 2: Route Planning</a:t>
            </a:r>
            <a:endParaRPr b="1" sz="4500">
              <a:solidFill>
                <a:schemeClr val="dk1"/>
              </a:solidFill>
              <a:latin typeface="Cabin Sketch"/>
              <a:ea typeface="Cabin Sketch"/>
              <a:cs typeface="Cabin Sketch"/>
              <a:sym typeface="Cabin Sketch"/>
            </a:endParaRPr>
          </a:p>
          <a:p>
            <a:pPr indent="0" lvl="0" marL="0" marR="0" rtl="0" algn="ctr">
              <a:lnSpc>
                <a:spcPct val="100000"/>
              </a:lnSpc>
              <a:spcBef>
                <a:spcPts val="0"/>
              </a:spcBef>
              <a:spcAft>
                <a:spcPts val="0"/>
              </a:spcAft>
              <a:buClr>
                <a:schemeClr val="lt2"/>
              </a:buClr>
              <a:buSzPts val="2400"/>
              <a:buFont typeface="Arial"/>
              <a:buNone/>
            </a:pPr>
            <a:r>
              <a:rPr b="1" lang="en-US" sz="3000">
                <a:solidFill>
                  <a:srgbClr val="FF9900"/>
                </a:solidFill>
                <a:latin typeface="Cabin Sketch"/>
                <a:ea typeface="Cabin Sketch"/>
                <a:cs typeface="Cabin Sketch"/>
                <a:sym typeface="Cabin Sketch"/>
              </a:rPr>
              <a:t>In-Classroom Walk Audit - </a:t>
            </a:r>
            <a:r>
              <a:rPr b="1" lang="en-US" sz="3000">
                <a:solidFill>
                  <a:srgbClr val="B5121B"/>
                </a:solidFill>
                <a:latin typeface="Cabin Sketch"/>
                <a:ea typeface="Cabin Sketch"/>
                <a:cs typeface="Cabin Sketch"/>
                <a:sym typeface="Cabin Sketch"/>
              </a:rPr>
              <a:t>Digital</a:t>
            </a:r>
            <a:endParaRPr b="1" sz="3000">
              <a:solidFill>
                <a:srgbClr val="B5121B"/>
              </a:solidFill>
              <a:latin typeface="Cabin Sketch"/>
              <a:ea typeface="Cabin Sketch"/>
              <a:cs typeface="Cabin Sketch"/>
              <a:sym typeface="Cabin Sketch"/>
            </a:endParaRPr>
          </a:p>
        </p:txBody>
      </p:sp>
      <p:sp>
        <p:nvSpPr>
          <p:cNvPr id="381" name="Google Shape;381;p43"/>
          <p:cNvSpPr txBox="1"/>
          <p:nvPr/>
        </p:nvSpPr>
        <p:spPr>
          <a:xfrm>
            <a:off x="495050" y="1814525"/>
            <a:ext cx="8077200" cy="4109700"/>
          </a:xfrm>
          <a:prstGeom prst="rect">
            <a:avLst/>
          </a:prstGeom>
          <a:noFill/>
          <a:ln>
            <a:noFill/>
          </a:ln>
        </p:spPr>
        <p:txBody>
          <a:bodyPr anchorCtr="0" anchor="t" bIns="45700" lIns="91425" spcFirstLastPara="1" rIns="91425" wrap="square" tIns="45700">
            <a:spAutoFit/>
          </a:bodyPr>
          <a:lstStyle/>
          <a:p>
            <a:pPr indent="0" lvl="0" marL="0" rtl="0" algn="l">
              <a:spcBef>
                <a:spcPts val="600"/>
              </a:spcBef>
              <a:spcAft>
                <a:spcPts val="0"/>
              </a:spcAft>
              <a:buNone/>
            </a:pPr>
            <a:r>
              <a:rPr b="1" lang="en-US" sz="1600">
                <a:solidFill>
                  <a:schemeClr val="dk1"/>
                </a:solidFill>
                <a:latin typeface="Cabin"/>
                <a:ea typeface="Cabin"/>
                <a:cs typeface="Cabin"/>
                <a:sym typeface="Cabin"/>
              </a:rPr>
              <a:t>Activity Instructions: </a:t>
            </a:r>
            <a:endParaRPr b="1" sz="1600">
              <a:solidFill>
                <a:schemeClr val="dk1"/>
              </a:solidFill>
              <a:latin typeface="Cabin"/>
              <a:ea typeface="Cabin"/>
              <a:cs typeface="Cabin"/>
              <a:sym typeface="Cabin"/>
            </a:endParaRPr>
          </a:p>
          <a:p>
            <a:pPr indent="-330200" lvl="0" marL="457200" rtl="0" algn="l">
              <a:spcBef>
                <a:spcPts val="600"/>
              </a:spcBef>
              <a:spcAft>
                <a:spcPts val="0"/>
              </a:spcAft>
              <a:buClr>
                <a:schemeClr val="dk1"/>
              </a:buClr>
              <a:buSzPts val="1600"/>
              <a:buFont typeface="Cabin"/>
              <a:buAutoNum type="arabicPeriod"/>
            </a:pPr>
            <a:r>
              <a:rPr lang="en-US" sz="1600">
                <a:solidFill>
                  <a:schemeClr val="dk1"/>
                </a:solidFill>
                <a:latin typeface="Cabin"/>
                <a:ea typeface="Cabin"/>
                <a:cs typeface="Cabin"/>
                <a:sym typeface="Cabin"/>
              </a:rPr>
              <a:t>In your small group, use Google Maps to type in our school name or start a “Google My Maps” and type in our school name. </a:t>
            </a:r>
            <a:endParaRPr sz="1600">
              <a:solidFill>
                <a:schemeClr val="dk1"/>
              </a:solidFill>
              <a:latin typeface="Cabin"/>
              <a:ea typeface="Cabin"/>
              <a:cs typeface="Cabin"/>
              <a:sym typeface="Cabin"/>
            </a:endParaRPr>
          </a:p>
          <a:p>
            <a:pPr indent="-330200" lvl="0" marL="457200" rtl="0" algn="l">
              <a:spcBef>
                <a:spcPts val="0"/>
              </a:spcBef>
              <a:spcAft>
                <a:spcPts val="0"/>
              </a:spcAft>
              <a:buClr>
                <a:schemeClr val="dk1"/>
              </a:buClr>
              <a:buSzPts val="1600"/>
              <a:buFont typeface="Cabin"/>
              <a:buAutoNum type="arabicPeriod"/>
            </a:pPr>
            <a:r>
              <a:rPr lang="en-US" sz="1600">
                <a:solidFill>
                  <a:schemeClr val="dk1"/>
                </a:solidFill>
                <a:latin typeface="Cabin"/>
                <a:ea typeface="Cabin"/>
                <a:cs typeface="Cabin"/>
                <a:sym typeface="Cabin"/>
              </a:rPr>
              <a:t>Use Google Street View to explore at least 1 full block from the school. </a:t>
            </a:r>
            <a:endParaRPr sz="1600">
              <a:solidFill>
                <a:schemeClr val="dk1"/>
              </a:solidFill>
              <a:latin typeface="Cabin"/>
              <a:ea typeface="Cabin"/>
              <a:cs typeface="Cabin"/>
              <a:sym typeface="Cabin"/>
            </a:endParaRPr>
          </a:p>
          <a:p>
            <a:pPr indent="-330200" lvl="0" marL="457200" rtl="0" algn="l">
              <a:spcBef>
                <a:spcPts val="0"/>
              </a:spcBef>
              <a:spcAft>
                <a:spcPts val="0"/>
              </a:spcAft>
              <a:buClr>
                <a:schemeClr val="dk1"/>
              </a:buClr>
              <a:buSzPts val="1600"/>
              <a:buFont typeface="Cabin"/>
              <a:buAutoNum type="arabicPeriod"/>
            </a:pPr>
            <a:r>
              <a:rPr lang="en-US" sz="1600">
                <a:solidFill>
                  <a:schemeClr val="dk1"/>
                </a:solidFill>
                <a:latin typeface="Cabin"/>
                <a:ea typeface="Cabin"/>
                <a:cs typeface="Cabin"/>
                <a:sym typeface="Cabin"/>
              </a:rPr>
              <a:t>As you explore the block using Google Street View, examine the road, sidewalks, crossings, signs, and anything else you notice that might make it feel </a:t>
            </a:r>
            <a:r>
              <a:rPr lang="en-US" sz="1600">
                <a:solidFill>
                  <a:schemeClr val="dk1"/>
                </a:solidFill>
                <a:latin typeface="Cabin"/>
                <a:ea typeface="Cabin"/>
                <a:cs typeface="Cabin"/>
                <a:sym typeface="Cabin"/>
              </a:rPr>
              <a:t>more</a:t>
            </a:r>
            <a:r>
              <a:rPr lang="en-US" sz="1600">
                <a:solidFill>
                  <a:schemeClr val="dk1"/>
                </a:solidFill>
                <a:latin typeface="Cabin"/>
                <a:ea typeface="Cabin"/>
                <a:cs typeface="Cabin"/>
                <a:sym typeface="Cabin"/>
              </a:rPr>
              <a:t> or less safe to walk and/or bike.</a:t>
            </a:r>
            <a:endParaRPr sz="1600">
              <a:solidFill>
                <a:schemeClr val="dk1"/>
              </a:solidFill>
              <a:latin typeface="Cabin"/>
              <a:ea typeface="Cabin"/>
              <a:cs typeface="Cabin"/>
              <a:sym typeface="Cabin"/>
            </a:endParaRPr>
          </a:p>
          <a:p>
            <a:pPr indent="-330200" lvl="0" marL="457200" rtl="0" algn="l">
              <a:spcBef>
                <a:spcPts val="0"/>
              </a:spcBef>
              <a:spcAft>
                <a:spcPts val="0"/>
              </a:spcAft>
              <a:buClr>
                <a:schemeClr val="dk1"/>
              </a:buClr>
              <a:buSzPts val="1600"/>
              <a:buFont typeface="Cabin"/>
              <a:buAutoNum type="arabicPeriod"/>
            </a:pPr>
            <a:r>
              <a:rPr lang="en-US" sz="1600">
                <a:solidFill>
                  <a:schemeClr val="dk1"/>
                </a:solidFill>
                <a:latin typeface="Cabin"/>
                <a:ea typeface="Cabin"/>
                <a:cs typeface="Cabin"/>
                <a:sym typeface="Cabin"/>
              </a:rPr>
              <a:t>Using </a:t>
            </a:r>
            <a:r>
              <a:rPr lang="en-US" sz="1600">
                <a:solidFill>
                  <a:schemeClr val="dk1"/>
                </a:solidFill>
                <a:latin typeface="Cabin"/>
                <a:ea typeface="Cabin"/>
                <a:cs typeface="Cabin"/>
                <a:sym typeface="Cabin"/>
              </a:rPr>
              <a:t>either Google My Maps or copy of the </a:t>
            </a:r>
            <a:r>
              <a:rPr lang="en-US" sz="1600">
                <a:solidFill>
                  <a:schemeClr val="dk1"/>
                </a:solidFill>
                <a:latin typeface="Cabin"/>
                <a:ea typeface="Cabin"/>
                <a:cs typeface="Cabin"/>
                <a:sym typeface="Cabin"/>
              </a:rPr>
              <a:t>aerial view, mark on the map where you see infrastructure that supports walking and biking.</a:t>
            </a:r>
            <a:r>
              <a:rPr lang="en-US" sz="1600">
                <a:solidFill>
                  <a:schemeClr val="dk1"/>
                </a:solidFill>
                <a:latin typeface="Cabin"/>
                <a:ea typeface="Cabin"/>
                <a:cs typeface="Cabin"/>
                <a:sym typeface="Cabin"/>
              </a:rPr>
              <a:t> </a:t>
            </a:r>
            <a:endParaRPr sz="1600">
              <a:solidFill>
                <a:schemeClr val="dk1"/>
              </a:solidFill>
              <a:latin typeface="Cabin"/>
              <a:ea typeface="Cabin"/>
              <a:cs typeface="Cabin"/>
              <a:sym typeface="Cabin"/>
            </a:endParaRPr>
          </a:p>
          <a:p>
            <a:pPr indent="-330200" lvl="0" marL="457200" rtl="0" algn="l">
              <a:spcBef>
                <a:spcPts val="0"/>
              </a:spcBef>
              <a:spcAft>
                <a:spcPts val="0"/>
              </a:spcAft>
              <a:buClr>
                <a:schemeClr val="dk1"/>
              </a:buClr>
              <a:buSzPts val="1600"/>
              <a:buFont typeface="Cabin"/>
              <a:buAutoNum type="arabicPeriod"/>
            </a:pPr>
            <a:r>
              <a:rPr lang="en-US" sz="1600">
                <a:solidFill>
                  <a:schemeClr val="dk1"/>
                </a:solidFill>
                <a:latin typeface="Cabin"/>
                <a:ea typeface="Cabin"/>
                <a:cs typeface="Cabin"/>
                <a:sym typeface="Cabin"/>
              </a:rPr>
              <a:t>Identify at least two locations that might not feel as safe to walk or bike. They could either be missing active transportation infrastructure or the </a:t>
            </a:r>
            <a:r>
              <a:rPr lang="en-US" sz="1600">
                <a:solidFill>
                  <a:schemeClr val="dk1"/>
                </a:solidFill>
                <a:latin typeface="Cabin"/>
                <a:ea typeface="Cabin"/>
                <a:cs typeface="Cabin"/>
                <a:sym typeface="Cabin"/>
              </a:rPr>
              <a:t>existing</a:t>
            </a:r>
            <a:r>
              <a:rPr lang="en-US" sz="1600">
                <a:solidFill>
                  <a:schemeClr val="dk1"/>
                </a:solidFill>
                <a:latin typeface="Cabin"/>
                <a:ea typeface="Cabin"/>
                <a:cs typeface="Cabin"/>
                <a:sym typeface="Cabin"/>
              </a:rPr>
              <a:t> infrastructure could be improved. Note these on the map and explain why or how they could be improved. </a:t>
            </a:r>
            <a:endParaRPr sz="1600">
              <a:solidFill>
                <a:schemeClr val="dk1"/>
              </a:solidFill>
              <a:latin typeface="Cabin"/>
              <a:ea typeface="Cabin"/>
              <a:cs typeface="Cabin"/>
              <a:sym typeface="Cabin"/>
            </a:endParaRPr>
          </a:p>
          <a:p>
            <a:pPr indent="-330200" lvl="0" marL="457200" rtl="0" algn="l">
              <a:spcBef>
                <a:spcPts val="0"/>
              </a:spcBef>
              <a:spcAft>
                <a:spcPts val="0"/>
              </a:spcAft>
              <a:buClr>
                <a:schemeClr val="dk1"/>
              </a:buClr>
              <a:buSzPts val="1600"/>
              <a:buFont typeface="Cabin"/>
              <a:buAutoNum type="arabicPeriod"/>
            </a:pPr>
            <a:r>
              <a:rPr lang="en-US" sz="1600">
                <a:solidFill>
                  <a:schemeClr val="dk1"/>
                </a:solidFill>
                <a:latin typeface="Cabin"/>
                <a:ea typeface="Cabin"/>
                <a:cs typeface="Cabin"/>
                <a:sym typeface="Cabin"/>
              </a:rPr>
              <a:t>Take screenshots of the locations with good active transportation infrastructure and places where improvements are needed. </a:t>
            </a:r>
            <a:endParaRPr sz="1600">
              <a:solidFill>
                <a:schemeClr val="dk1"/>
              </a:solidFill>
              <a:latin typeface="Cabin"/>
              <a:ea typeface="Cabin"/>
              <a:cs typeface="Cabin"/>
              <a:sym typeface="Cabin"/>
            </a:endParaRPr>
          </a:p>
          <a:p>
            <a:pPr indent="-330200" lvl="0" marL="457200" rtl="0" algn="l">
              <a:spcBef>
                <a:spcPts val="0"/>
              </a:spcBef>
              <a:spcAft>
                <a:spcPts val="0"/>
              </a:spcAft>
              <a:buClr>
                <a:schemeClr val="dk1"/>
              </a:buClr>
              <a:buSzPts val="1600"/>
              <a:buFont typeface="Cabin"/>
              <a:buAutoNum type="arabicPeriod"/>
            </a:pPr>
            <a:r>
              <a:rPr lang="en-US" sz="1600">
                <a:solidFill>
                  <a:schemeClr val="dk1"/>
                </a:solidFill>
                <a:latin typeface="Cabin"/>
                <a:ea typeface="Cabin"/>
                <a:cs typeface="Cabin"/>
                <a:sym typeface="Cabin"/>
              </a:rPr>
              <a:t>Insert at least one of the screenshots into </a:t>
            </a:r>
            <a:r>
              <a:rPr lang="en-US" sz="1600">
                <a:solidFill>
                  <a:schemeClr val="dk1"/>
                </a:solidFill>
                <a:latin typeface="Cabin"/>
                <a:ea typeface="Cabin"/>
                <a:cs typeface="Cabin"/>
                <a:sym typeface="Cabin"/>
              </a:rPr>
              <a:t>Microsoft Paint</a:t>
            </a:r>
            <a:r>
              <a:rPr lang="en-US" sz="1600">
                <a:solidFill>
                  <a:schemeClr val="dk1"/>
                </a:solidFill>
                <a:latin typeface="Cabin"/>
                <a:ea typeface="Cabin"/>
                <a:cs typeface="Cabin"/>
                <a:sym typeface="Cabin"/>
              </a:rPr>
              <a:t>. </a:t>
            </a:r>
            <a:endParaRPr sz="1600">
              <a:solidFill>
                <a:schemeClr val="dk1"/>
              </a:solidFill>
              <a:latin typeface="Cabin"/>
              <a:ea typeface="Cabin"/>
              <a:cs typeface="Cabin"/>
              <a:sym typeface="Cabin"/>
            </a:endParaRPr>
          </a:p>
          <a:p>
            <a:pPr indent="-330200" lvl="0" marL="457200" rtl="0" algn="l">
              <a:spcBef>
                <a:spcPts val="0"/>
              </a:spcBef>
              <a:spcAft>
                <a:spcPts val="0"/>
              </a:spcAft>
              <a:buClr>
                <a:schemeClr val="dk1"/>
              </a:buClr>
              <a:buSzPts val="1600"/>
              <a:buFont typeface="Cabin"/>
              <a:buAutoNum type="arabicPeriod"/>
            </a:pPr>
            <a:r>
              <a:rPr lang="en-US" sz="1600">
                <a:solidFill>
                  <a:schemeClr val="dk1"/>
                </a:solidFill>
                <a:latin typeface="Cabin"/>
                <a:ea typeface="Cabin"/>
                <a:cs typeface="Cabin"/>
                <a:sym typeface="Cabin"/>
              </a:rPr>
              <a:t>D</a:t>
            </a:r>
            <a:r>
              <a:rPr lang="en-US" sz="1600">
                <a:solidFill>
                  <a:schemeClr val="dk1"/>
                </a:solidFill>
                <a:latin typeface="Cabin"/>
                <a:ea typeface="Cabin"/>
                <a:cs typeface="Cabin"/>
                <a:sym typeface="Cabin"/>
              </a:rPr>
              <a:t>igitally sketch how you would make improvements for walking or biking. </a:t>
            </a:r>
            <a:endParaRPr sz="1600">
              <a:solidFill>
                <a:schemeClr val="dk1"/>
              </a:solidFill>
              <a:latin typeface="Cabin"/>
              <a:ea typeface="Cabin"/>
              <a:cs typeface="Cabin"/>
              <a:sym typeface="Cabin"/>
            </a:endParaRP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44"/>
          <p:cNvSpPr txBox="1"/>
          <p:nvPr/>
        </p:nvSpPr>
        <p:spPr>
          <a:xfrm>
            <a:off x="343200" y="446625"/>
            <a:ext cx="8457600" cy="1246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2"/>
              </a:buClr>
              <a:buSzPts val="2400"/>
              <a:buFont typeface="Arial"/>
              <a:buNone/>
            </a:pPr>
            <a:r>
              <a:rPr b="1" lang="en-US" sz="4500">
                <a:solidFill>
                  <a:schemeClr val="dk1"/>
                </a:solidFill>
                <a:latin typeface="Cabin Sketch"/>
                <a:ea typeface="Cabin Sketch"/>
                <a:cs typeface="Cabin Sketch"/>
                <a:sym typeface="Cabin Sketch"/>
              </a:rPr>
              <a:t>Day 2: Route Planning</a:t>
            </a:r>
            <a:endParaRPr b="1" sz="4500">
              <a:solidFill>
                <a:schemeClr val="dk1"/>
              </a:solidFill>
              <a:latin typeface="Cabin Sketch"/>
              <a:ea typeface="Cabin Sketch"/>
              <a:cs typeface="Cabin Sketch"/>
              <a:sym typeface="Cabin Sketch"/>
            </a:endParaRPr>
          </a:p>
          <a:p>
            <a:pPr indent="0" lvl="0" marL="0" marR="0" rtl="0" algn="ctr">
              <a:lnSpc>
                <a:spcPct val="100000"/>
              </a:lnSpc>
              <a:spcBef>
                <a:spcPts val="0"/>
              </a:spcBef>
              <a:spcAft>
                <a:spcPts val="0"/>
              </a:spcAft>
              <a:buClr>
                <a:schemeClr val="lt2"/>
              </a:buClr>
              <a:buSzPts val="2400"/>
              <a:buFont typeface="Arial"/>
              <a:buNone/>
            </a:pPr>
            <a:r>
              <a:rPr b="1" lang="en-US" sz="3000">
                <a:solidFill>
                  <a:srgbClr val="FF9900"/>
                </a:solidFill>
                <a:latin typeface="Cabin Sketch"/>
                <a:ea typeface="Cabin Sketch"/>
                <a:cs typeface="Cabin Sketch"/>
                <a:sym typeface="Cabin Sketch"/>
              </a:rPr>
              <a:t>In-Classroom</a:t>
            </a:r>
            <a:r>
              <a:rPr b="1" lang="en-US" sz="3000">
                <a:solidFill>
                  <a:srgbClr val="FF9900"/>
                </a:solidFill>
                <a:latin typeface="Cabin Sketch"/>
                <a:ea typeface="Cabin Sketch"/>
                <a:cs typeface="Cabin Sketch"/>
                <a:sym typeface="Cabin Sketch"/>
              </a:rPr>
              <a:t> Walk Audit - </a:t>
            </a:r>
            <a:r>
              <a:rPr b="1" lang="en-US" sz="3000">
                <a:solidFill>
                  <a:srgbClr val="B5121B"/>
                </a:solidFill>
                <a:latin typeface="Cabin Sketch"/>
                <a:ea typeface="Cabin Sketch"/>
                <a:cs typeface="Cabin Sketch"/>
                <a:sym typeface="Cabin Sketch"/>
              </a:rPr>
              <a:t>Paper</a:t>
            </a:r>
            <a:endParaRPr b="1" sz="3000">
              <a:solidFill>
                <a:srgbClr val="B5121B"/>
              </a:solidFill>
              <a:latin typeface="Cabin Sketch"/>
              <a:ea typeface="Cabin Sketch"/>
              <a:cs typeface="Cabin Sketch"/>
              <a:sym typeface="Cabin Sketch"/>
            </a:endParaRPr>
          </a:p>
        </p:txBody>
      </p:sp>
      <p:sp>
        <p:nvSpPr>
          <p:cNvPr id="388" name="Google Shape;388;p44"/>
          <p:cNvSpPr txBox="1"/>
          <p:nvPr/>
        </p:nvSpPr>
        <p:spPr>
          <a:xfrm>
            <a:off x="533400" y="2109200"/>
            <a:ext cx="8077200" cy="3832800"/>
          </a:xfrm>
          <a:prstGeom prst="rect">
            <a:avLst/>
          </a:prstGeom>
          <a:noFill/>
          <a:ln>
            <a:noFill/>
          </a:ln>
        </p:spPr>
        <p:txBody>
          <a:bodyPr anchorCtr="0" anchor="t" bIns="45700" lIns="91425" spcFirstLastPara="1" rIns="91425" wrap="square" tIns="45700">
            <a:spAutoFit/>
          </a:bodyPr>
          <a:lstStyle/>
          <a:p>
            <a:pPr indent="0" lvl="0" marL="0" rtl="0" algn="l">
              <a:spcBef>
                <a:spcPts val="600"/>
              </a:spcBef>
              <a:spcAft>
                <a:spcPts val="0"/>
              </a:spcAft>
              <a:buNone/>
            </a:pPr>
            <a:r>
              <a:rPr b="1" lang="en-US" sz="1700">
                <a:solidFill>
                  <a:schemeClr val="dk1"/>
                </a:solidFill>
                <a:latin typeface="Cabin"/>
                <a:ea typeface="Cabin"/>
                <a:cs typeface="Cabin"/>
                <a:sym typeface="Cabin"/>
              </a:rPr>
              <a:t>Activity Instructions: </a:t>
            </a:r>
            <a:endParaRPr b="1" sz="1700">
              <a:solidFill>
                <a:schemeClr val="dk1"/>
              </a:solidFill>
              <a:latin typeface="Cabin"/>
              <a:ea typeface="Cabin"/>
              <a:cs typeface="Cabin"/>
              <a:sym typeface="Cabin"/>
            </a:endParaRPr>
          </a:p>
          <a:p>
            <a:pPr indent="-336550" lvl="0" marL="457200" rtl="0" algn="l">
              <a:spcBef>
                <a:spcPts val="600"/>
              </a:spcBef>
              <a:spcAft>
                <a:spcPts val="0"/>
              </a:spcAft>
              <a:buClr>
                <a:schemeClr val="dk1"/>
              </a:buClr>
              <a:buSzPts val="1700"/>
              <a:buFont typeface="Cabin"/>
              <a:buAutoNum type="arabicPeriod"/>
            </a:pPr>
            <a:r>
              <a:rPr lang="en-US" sz="1700">
                <a:solidFill>
                  <a:schemeClr val="dk1"/>
                </a:solidFill>
                <a:latin typeface="Cabin"/>
                <a:ea typeface="Cabin"/>
                <a:cs typeface="Cabin"/>
                <a:sym typeface="Cabin"/>
              </a:rPr>
              <a:t>In your small group, use the printed </a:t>
            </a:r>
            <a:r>
              <a:rPr b="1" lang="en-US" sz="1700">
                <a:solidFill>
                  <a:srgbClr val="B2BB1E"/>
                </a:solidFill>
                <a:latin typeface="Cabin"/>
                <a:ea typeface="Cabin"/>
                <a:cs typeface="Cabin"/>
                <a:sym typeface="Cabin"/>
              </a:rPr>
              <a:t>large aerial map</a:t>
            </a:r>
            <a:r>
              <a:rPr lang="en-US" sz="1700">
                <a:solidFill>
                  <a:schemeClr val="dk1"/>
                </a:solidFill>
                <a:latin typeface="Cabin"/>
                <a:ea typeface="Cabin"/>
                <a:cs typeface="Cabin"/>
                <a:sym typeface="Cabin"/>
              </a:rPr>
              <a:t> to locate our school and identify the street names that connect with and surround the school. </a:t>
            </a:r>
            <a:endParaRPr sz="1700">
              <a:solidFill>
                <a:schemeClr val="dk1"/>
              </a:solidFill>
              <a:latin typeface="Cabin"/>
              <a:ea typeface="Cabin"/>
              <a:cs typeface="Cabin"/>
              <a:sym typeface="Cabin"/>
            </a:endParaRPr>
          </a:p>
          <a:p>
            <a:pPr indent="-336550" lvl="0" marL="457200" rtl="0" algn="l">
              <a:spcBef>
                <a:spcPts val="0"/>
              </a:spcBef>
              <a:spcAft>
                <a:spcPts val="0"/>
              </a:spcAft>
              <a:buClr>
                <a:schemeClr val="dk1"/>
              </a:buClr>
              <a:buSzPts val="1700"/>
              <a:buFont typeface="Cabin"/>
              <a:buAutoNum type="arabicPeriod"/>
            </a:pPr>
            <a:r>
              <a:rPr lang="en-US" sz="1700">
                <a:solidFill>
                  <a:schemeClr val="dk1"/>
                </a:solidFill>
                <a:latin typeface="Cabin"/>
                <a:ea typeface="Cabin"/>
                <a:cs typeface="Cabin"/>
                <a:sym typeface="Cabin"/>
              </a:rPr>
              <a:t>Take the printed </a:t>
            </a:r>
            <a:r>
              <a:rPr b="1" lang="en-US" sz="1700">
                <a:solidFill>
                  <a:srgbClr val="B5121B"/>
                </a:solidFill>
                <a:latin typeface="Cabin"/>
                <a:ea typeface="Cabin"/>
                <a:cs typeface="Cabin"/>
                <a:sym typeface="Cabin"/>
              </a:rPr>
              <a:t>street view maps</a:t>
            </a:r>
            <a:r>
              <a:rPr lang="en-US" sz="1700">
                <a:solidFill>
                  <a:srgbClr val="B5121B"/>
                </a:solidFill>
                <a:latin typeface="Cabin"/>
                <a:ea typeface="Cabin"/>
                <a:cs typeface="Cabin"/>
                <a:sym typeface="Cabin"/>
              </a:rPr>
              <a:t> </a:t>
            </a:r>
            <a:r>
              <a:rPr lang="en-US" sz="1700">
                <a:solidFill>
                  <a:schemeClr val="dk1"/>
                </a:solidFill>
                <a:latin typeface="Cabin"/>
                <a:ea typeface="Cabin"/>
                <a:cs typeface="Cabin"/>
                <a:sym typeface="Cabin"/>
              </a:rPr>
              <a:t>and identify where </a:t>
            </a:r>
            <a:r>
              <a:rPr lang="en-US" sz="1700">
                <a:solidFill>
                  <a:schemeClr val="dk1"/>
                </a:solidFill>
                <a:latin typeface="Cabin"/>
                <a:ea typeface="Cabin"/>
                <a:cs typeface="Cabin"/>
                <a:sym typeface="Cabin"/>
              </a:rPr>
              <a:t>these</a:t>
            </a:r>
            <a:r>
              <a:rPr lang="en-US" sz="1700">
                <a:solidFill>
                  <a:schemeClr val="dk1"/>
                </a:solidFill>
                <a:latin typeface="Cabin"/>
                <a:ea typeface="Cabin"/>
                <a:cs typeface="Cabin"/>
                <a:sym typeface="Cabin"/>
              </a:rPr>
              <a:t> images are located on the large aerial map. </a:t>
            </a:r>
            <a:endParaRPr sz="1700">
              <a:solidFill>
                <a:schemeClr val="dk1"/>
              </a:solidFill>
              <a:latin typeface="Cabin"/>
              <a:ea typeface="Cabin"/>
              <a:cs typeface="Cabin"/>
              <a:sym typeface="Cabin"/>
            </a:endParaRPr>
          </a:p>
          <a:p>
            <a:pPr indent="-336550" lvl="0" marL="457200" rtl="0" algn="l">
              <a:spcBef>
                <a:spcPts val="0"/>
              </a:spcBef>
              <a:spcAft>
                <a:spcPts val="0"/>
              </a:spcAft>
              <a:buClr>
                <a:schemeClr val="dk1"/>
              </a:buClr>
              <a:buSzPts val="1700"/>
              <a:buFont typeface="Cabin"/>
              <a:buAutoNum type="arabicPeriod"/>
            </a:pPr>
            <a:r>
              <a:rPr lang="en-US" sz="1700">
                <a:solidFill>
                  <a:schemeClr val="dk1"/>
                </a:solidFill>
                <a:latin typeface="Cabin"/>
                <a:ea typeface="Cabin"/>
                <a:cs typeface="Cabin"/>
                <a:sym typeface="Cabin"/>
              </a:rPr>
              <a:t>Examine the infrastructure in the </a:t>
            </a:r>
            <a:r>
              <a:rPr b="1" lang="en-US" sz="1700">
                <a:solidFill>
                  <a:srgbClr val="B5121B"/>
                </a:solidFill>
                <a:latin typeface="Cabin"/>
                <a:ea typeface="Cabin"/>
                <a:cs typeface="Cabin"/>
                <a:sym typeface="Cabin"/>
              </a:rPr>
              <a:t>street view maps</a:t>
            </a:r>
            <a:r>
              <a:rPr lang="en-US" sz="1700">
                <a:solidFill>
                  <a:schemeClr val="dk1"/>
                </a:solidFill>
                <a:latin typeface="Cabin"/>
                <a:ea typeface="Cabin"/>
                <a:cs typeface="Cabin"/>
                <a:sym typeface="Cabin"/>
              </a:rPr>
              <a:t>, looking at the road, sidewalks, crossings, </a:t>
            </a:r>
            <a:r>
              <a:rPr lang="en-US" sz="1700">
                <a:solidFill>
                  <a:schemeClr val="dk1"/>
                </a:solidFill>
                <a:latin typeface="Cabin"/>
                <a:ea typeface="Cabin"/>
                <a:cs typeface="Cabin"/>
                <a:sym typeface="Cabin"/>
              </a:rPr>
              <a:t>signs, and anything else you notice that might make it feel more or less safe to walk and/or bike. Where there is missing infrastructure and it could make someone walking or biking feel unsafe, sketch on at least one </a:t>
            </a:r>
            <a:r>
              <a:rPr b="1" lang="en-US" sz="1700">
                <a:solidFill>
                  <a:srgbClr val="B5121B"/>
                </a:solidFill>
                <a:latin typeface="Cabin"/>
                <a:ea typeface="Cabin"/>
                <a:cs typeface="Cabin"/>
                <a:sym typeface="Cabin"/>
              </a:rPr>
              <a:t>street view map</a:t>
            </a:r>
            <a:r>
              <a:rPr lang="en-US" sz="1700">
                <a:solidFill>
                  <a:schemeClr val="dk1"/>
                </a:solidFill>
                <a:latin typeface="Cabin"/>
                <a:ea typeface="Cabin"/>
                <a:cs typeface="Cabin"/>
                <a:sym typeface="Cabin"/>
              </a:rPr>
              <a:t>, how you would make improvements. </a:t>
            </a:r>
            <a:endParaRPr sz="1700">
              <a:solidFill>
                <a:schemeClr val="dk1"/>
              </a:solidFill>
              <a:latin typeface="Cabin"/>
              <a:ea typeface="Cabin"/>
              <a:cs typeface="Cabin"/>
              <a:sym typeface="Cabin"/>
            </a:endParaRPr>
          </a:p>
          <a:p>
            <a:pPr indent="-336550" lvl="0" marL="457200" rtl="0" algn="l">
              <a:spcBef>
                <a:spcPts val="0"/>
              </a:spcBef>
              <a:spcAft>
                <a:spcPts val="0"/>
              </a:spcAft>
              <a:buClr>
                <a:schemeClr val="dk1"/>
              </a:buClr>
              <a:buSzPts val="1700"/>
              <a:buFont typeface="Cabin"/>
              <a:buAutoNum type="arabicPeriod"/>
            </a:pPr>
            <a:r>
              <a:rPr lang="en-US" sz="1700">
                <a:solidFill>
                  <a:schemeClr val="dk1"/>
                </a:solidFill>
                <a:latin typeface="Cabin"/>
                <a:ea typeface="Cabin"/>
                <a:cs typeface="Cabin"/>
                <a:sym typeface="Cabin"/>
              </a:rPr>
              <a:t>Mark on the </a:t>
            </a:r>
            <a:r>
              <a:rPr b="1" lang="en-US" sz="1700">
                <a:solidFill>
                  <a:srgbClr val="B2BB1E"/>
                </a:solidFill>
                <a:latin typeface="Cabin"/>
                <a:ea typeface="Cabin"/>
                <a:cs typeface="Cabin"/>
                <a:sym typeface="Cabin"/>
              </a:rPr>
              <a:t>large aerial map </a:t>
            </a:r>
            <a:r>
              <a:rPr lang="en-US" sz="1700">
                <a:solidFill>
                  <a:schemeClr val="dk1"/>
                </a:solidFill>
                <a:latin typeface="Cabin"/>
                <a:ea typeface="Cabin"/>
                <a:cs typeface="Cabin"/>
                <a:sym typeface="Cabin"/>
              </a:rPr>
              <a:t>where you see active transportation infrastructure exists and where you are proposing changes.</a:t>
            </a:r>
            <a:endParaRPr sz="1700">
              <a:solidFill>
                <a:schemeClr val="dk1"/>
              </a:solidFill>
              <a:latin typeface="Cabin"/>
              <a:ea typeface="Cabin"/>
              <a:cs typeface="Cabin"/>
              <a:sym typeface="Cabin"/>
            </a:endParaRPr>
          </a:p>
          <a:p>
            <a:pPr indent="-336550" lvl="0" marL="457200" rtl="0" algn="l">
              <a:spcBef>
                <a:spcPts val="0"/>
              </a:spcBef>
              <a:spcAft>
                <a:spcPts val="0"/>
              </a:spcAft>
              <a:buClr>
                <a:schemeClr val="dk1"/>
              </a:buClr>
              <a:buSzPts val="1700"/>
              <a:buFont typeface="Cabin"/>
              <a:buAutoNum type="arabicPeriod"/>
            </a:pPr>
            <a:r>
              <a:rPr b="1" lang="en-US" sz="1700">
                <a:solidFill>
                  <a:schemeClr val="dk1"/>
                </a:solidFill>
                <a:latin typeface="Cabin"/>
                <a:ea typeface="Cabin"/>
                <a:cs typeface="Cabin"/>
                <a:sym typeface="Cabin"/>
              </a:rPr>
              <a:t>Bonus</a:t>
            </a:r>
            <a:r>
              <a:rPr lang="en-US" sz="1700">
                <a:solidFill>
                  <a:schemeClr val="dk1"/>
                </a:solidFill>
                <a:latin typeface="Cabin"/>
                <a:ea typeface="Cabin"/>
                <a:cs typeface="Cabin"/>
                <a:sym typeface="Cabin"/>
              </a:rPr>
              <a:t>: Based upon your review of one or more blocks near school, identify which street you would choose as your walking or biking route to school.</a:t>
            </a:r>
            <a:endParaRPr sz="1700">
              <a:solidFill>
                <a:schemeClr val="dk1"/>
              </a:solidFill>
              <a:latin typeface="Cabin"/>
              <a:ea typeface="Cabin"/>
              <a:cs typeface="Cabin"/>
              <a:sym typeface="Cabin"/>
            </a:endParaRPr>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pic>
        <p:nvPicPr>
          <p:cNvPr descr="_SRTS_PPT_Willie_biker" id="394" name="Google Shape;394;p45"/>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395" name="Google Shape;395;p45"/>
          <p:cNvSpPr txBox="1"/>
          <p:nvPr/>
        </p:nvSpPr>
        <p:spPr>
          <a:xfrm>
            <a:off x="343200" y="399975"/>
            <a:ext cx="8457600" cy="1246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2"/>
              </a:buClr>
              <a:buSzPts val="2400"/>
              <a:buFont typeface="Arial"/>
              <a:buNone/>
            </a:pPr>
            <a:r>
              <a:rPr b="1" lang="en-US" sz="4500">
                <a:solidFill>
                  <a:schemeClr val="lt2"/>
                </a:solidFill>
                <a:latin typeface="Cabin Sketch"/>
                <a:ea typeface="Cabin Sketch"/>
                <a:cs typeface="Cabin Sketch"/>
                <a:sym typeface="Cabin Sketch"/>
              </a:rPr>
              <a:t>Day 2: Route Planning</a:t>
            </a:r>
            <a:endParaRPr b="1" sz="4500">
              <a:solidFill>
                <a:schemeClr val="lt2"/>
              </a:solidFill>
              <a:latin typeface="Cabin Sketch"/>
              <a:ea typeface="Cabin Sketch"/>
              <a:cs typeface="Cabin Sketch"/>
              <a:sym typeface="Cabin Sketch"/>
            </a:endParaRPr>
          </a:p>
          <a:p>
            <a:pPr indent="0" lvl="0" marL="0" marR="0" rtl="0" algn="ctr">
              <a:lnSpc>
                <a:spcPct val="100000"/>
              </a:lnSpc>
              <a:spcBef>
                <a:spcPts val="0"/>
              </a:spcBef>
              <a:spcAft>
                <a:spcPts val="0"/>
              </a:spcAft>
              <a:buClr>
                <a:schemeClr val="lt2"/>
              </a:buClr>
              <a:buSzPts val="2400"/>
              <a:buFont typeface="Arial"/>
              <a:buNone/>
            </a:pPr>
            <a:r>
              <a:rPr b="1" lang="en-US" sz="3000">
                <a:solidFill>
                  <a:srgbClr val="B2BB1E"/>
                </a:solidFill>
                <a:latin typeface="Cabin Sketch"/>
                <a:ea typeface="Cabin Sketch"/>
                <a:cs typeface="Cabin Sketch"/>
                <a:sym typeface="Cabin Sketch"/>
              </a:rPr>
              <a:t>Outdoor Walk Audit</a:t>
            </a:r>
            <a:endParaRPr b="1" sz="3000">
              <a:solidFill>
                <a:srgbClr val="B2BB1E"/>
              </a:solidFill>
              <a:latin typeface="Cabin Sketch"/>
              <a:ea typeface="Cabin Sketch"/>
              <a:cs typeface="Cabin Sketch"/>
              <a:sym typeface="Cabin Sketch"/>
            </a:endParaRPr>
          </a:p>
        </p:txBody>
      </p:sp>
      <p:sp>
        <p:nvSpPr>
          <p:cNvPr id="396" name="Google Shape;396;p45"/>
          <p:cNvSpPr txBox="1"/>
          <p:nvPr/>
        </p:nvSpPr>
        <p:spPr>
          <a:xfrm>
            <a:off x="571750" y="2062550"/>
            <a:ext cx="8077200" cy="369300"/>
          </a:xfrm>
          <a:prstGeom prst="rect">
            <a:avLst/>
          </a:prstGeom>
          <a:noFill/>
          <a:ln>
            <a:noFill/>
          </a:ln>
        </p:spPr>
        <p:txBody>
          <a:bodyPr anchorCtr="0" anchor="t" bIns="45700" lIns="91425" spcFirstLastPara="1" rIns="91425" wrap="square" tIns="45700">
            <a:spAutoFit/>
          </a:bodyPr>
          <a:lstStyle/>
          <a:p>
            <a:pPr indent="-285750" lvl="1" marL="742950" rtl="0" algn="l">
              <a:spcBef>
                <a:spcPts val="600"/>
              </a:spcBef>
              <a:spcAft>
                <a:spcPts val="0"/>
              </a:spcAft>
              <a:buClr>
                <a:schemeClr val="dk1"/>
              </a:buClr>
              <a:buSzPts val="1800"/>
              <a:buFont typeface="Cabin"/>
              <a:buChar char="•"/>
            </a:pPr>
            <a:r>
              <a:rPr lang="en-US" sz="1800">
                <a:solidFill>
                  <a:schemeClr val="dk1"/>
                </a:solidFill>
                <a:highlight>
                  <a:srgbClr val="FFFF00"/>
                </a:highlight>
                <a:latin typeface="Cabin"/>
                <a:ea typeface="Cabin"/>
                <a:cs typeface="Cabin"/>
                <a:sym typeface="Cabin"/>
              </a:rPr>
              <a:t>ECW to provide details on this slide + provide the Walk Audit worksheet </a:t>
            </a:r>
            <a:endParaRPr sz="1800">
              <a:solidFill>
                <a:schemeClr val="dk1"/>
              </a:solidFill>
              <a:highlight>
                <a:srgbClr val="FFFF00"/>
              </a:highlight>
              <a:latin typeface="Cabin"/>
              <a:ea typeface="Cabin"/>
              <a:cs typeface="Cabin"/>
              <a:sym typeface="Cabin"/>
            </a:endParaRPr>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pic>
        <p:nvPicPr>
          <p:cNvPr descr="_SRTS_PPT_Willie_biker" id="402" name="Google Shape;402;p46"/>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403" name="Google Shape;403;p46"/>
          <p:cNvSpPr txBox="1"/>
          <p:nvPr/>
        </p:nvSpPr>
        <p:spPr>
          <a:xfrm>
            <a:off x="343200" y="399975"/>
            <a:ext cx="8457600" cy="1246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2"/>
              </a:buClr>
              <a:buSzPts val="2400"/>
              <a:buFont typeface="Arial"/>
              <a:buNone/>
            </a:pPr>
            <a:r>
              <a:rPr b="1" lang="en-US" sz="4500">
                <a:solidFill>
                  <a:schemeClr val="dk1"/>
                </a:solidFill>
                <a:latin typeface="Cabin Sketch"/>
                <a:ea typeface="Cabin Sketch"/>
                <a:cs typeface="Cabin Sketch"/>
                <a:sym typeface="Cabin Sketch"/>
              </a:rPr>
              <a:t>Day 2: Route Planning</a:t>
            </a:r>
            <a:endParaRPr b="1" sz="4500">
              <a:solidFill>
                <a:schemeClr val="dk1"/>
              </a:solidFill>
              <a:latin typeface="Cabin Sketch"/>
              <a:ea typeface="Cabin Sketch"/>
              <a:cs typeface="Cabin Sketch"/>
              <a:sym typeface="Cabin Sketch"/>
            </a:endParaRPr>
          </a:p>
          <a:p>
            <a:pPr indent="0" lvl="0" marL="0" marR="0" rtl="0" algn="ctr">
              <a:lnSpc>
                <a:spcPct val="100000"/>
              </a:lnSpc>
              <a:spcBef>
                <a:spcPts val="0"/>
              </a:spcBef>
              <a:spcAft>
                <a:spcPts val="0"/>
              </a:spcAft>
              <a:buClr>
                <a:schemeClr val="lt2"/>
              </a:buClr>
              <a:buSzPts val="2400"/>
              <a:buFont typeface="Arial"/>
              <a:buNone/>
            </a:pPr>
            <a:r>
              <a:rPr b="1" lang="en-US" sz="3000">
                <a:solidFill>
                  <a:srgbClr val="FF9900"/>
                </a:solidFill>
                <a:latin typeface="Cabin Sketch"/>
                <a:ea typeface="Cabin Sketch"/>
                <a:cs typeface="Cabin Sketch"/>
                <a:sym typeface="Cabin Sketch"/>
              </a:rPr>
              <a:t>Additional Activities!</a:t>
            </a:r>
            <a:endParaRPr b="1" sz="3000">
              <a:solidFill>
                <a:srgbClr val="FF9900"/>
              </a:solidFill>
              <a:latin typeface="Cabin Sketch"/>
              <a:ea typeface="Cabin Sketch"/>
              <a:cs typeface="Cabin Sketch"/>
              <a:sym typeface="Cabin Sketch"/>
            </a:endParaRPr>
          </a:p>
        </p:txBody>
      </p:sp>
      <p:sp>
        <p:nvSpPr>
          <p:cNvPr id="404" name="Google Shape;404;p46"/>
          <p:cNvSpPr txBox="1"/>
          <p:nvPr/>
        </p:nvSpPr>
        <p:spPr>
          <a:xfrm>
            <a:off x="533400" y="1779550"/>
            <a:ext cx="8077200" cy="4356000"/>
          </a:xfrm>
          <a:prstGeom prst="rect">
            <a:avLst/>
          </a:prstGeom>
          <a:noFill/>
          <a:ln>
            <a:noFill/>
          </a:ln>
        </p:spPr>
        <p:txBody>
          <a:bodyPr anchorCtr="0" anchor="t" bIns="45700" lIns="91425" spcFirstLastPara="1" rIns="91425" wrap="square" tIns="45700">
            <a:spAutoFit/>
          </a:bodyPr>
          <a:lstStyle/>
          <a:p>
            <a:pPr indent="0" lvl="0" marL="0" rtl="0" algn="l">
              <a:spcBef>
                <a:spcPts val="600"/>
              </a:spcBef>
              <a:spcAft>
                <a:spcPts val="0"/>
              </a:spcAft>
              <a:buNone/>
            </a:pPr>
            <a:r>
              <a:t/>
            </a:r>
            <a:endParaRPr sz="1800">
              <a:solidFill>
                <a:schemeClr val="dk1"/>
              </a:solidFill>
              <a:latin typeface="Cabin"/>
              <a:ea typeface="Cabin"/>
              <a:cs typeface="Cabin"/>
              <a:sym typeface="Cabin"/>
            </a:endParaRPr>
          </a:p>
          <a:p>
            <a:pPr indent="0" lvl="0" marL="0" rtl="0" algn="l">
              <a:spcBef>
                <a:spcPts val="600"/>
              </a:spcBef>
              <a:spcAft>
                <a:spcPts val="0"/>
              </a:spcAft>
              <a:buNone/>
            </a:pPr>
            <a:r>
              <a:rPr lang="en-US" sz="1800">
                <a:solidFill>
                  <a:schemeClr val="dk1"/>
                </a:solidFill>
                <a:latin typeface="Cabin"/>
                <a:ea typeface="Cabin"/>
                <a:cs typeface="Cabin"/>
                <a:sym typeface="Cabin"/>
              </a:rPr>
              <a:t>After students work through the in-classroom walk audit or outdoor walk audit, here are two optional activities: </a:t>
            </a:r>
            <a:endParaRPr sz="1800">
              <a:solidFill>
                <a:schemeClr val="dk1"/>
              </a:solidFill>
              <a:latin typeface="Cabin"/>
              <a:ea typeface="Cabin"/>
              <a:cs typeface="Cabin"/>
              <a:sym typeface="Cabin"/>
            </a:endParaRPr>
          </a:p>
          <a:p>
            <a:pPr indent="0" lvl="0" marL="0" rtl="0" algn="l">
              <a:spcBef>
                <a:spcPts val="600"/>
              </a:spcBef>
              <a:spcAft>
                <a:spcPts val="0"/>
              </a:spcAft>
              <a:buNone/>
            </a:pPr>
            <a:r>
              <a:t/>
            </a:r>
            <a:endParaRPr sz="1800">
              <a:solidFill>
                <a:schemeClr val="dk1"/>
              </a:solidFill>
              <a:latin typeface="Cabin"/>
              <a:ea typeface="Cabin"/>
              <a:cs typeface="Cabin"/>
              <a:sym typeface="Cabin"/>
            </a:endParaRPr>
          </a:p>
          <a:p>
            <a:pPr indent="-342900" lvl="0" marL="457200" rtl="0" algn="l">
              <a:spcBef>
                <a:spcPts val="600"/>
              </a:spcBef>
              <a:spcAft>
                <a:spcPts val="0"/>
              </a:spcAft>
              <a:buClr>
                <a:schemeClr val="dk1"/>
              </a:buClr>
              <a:buSzPts val="1800"/>
              <a:buFont typeface="Cabin"/>
              <a:buAutoNum type="arabicPeriod"/>
            </a:pPr>
            <a:r>
              <a:rPr lang="en-US" sz="1800">
                <a:solidFill>
                  <a:schemeClr val="dk1"/>
                </a:solidFill>
                <a:latin typeface="Cabin"/>
                <a:ea typeface="Cabin"/>
                <a:cs typeface="Cabin"/>
                <a:sym typeface="Cabin"/>
              </a:rPr>
              <a:t>Ask students to assess the streets between their school and home or a popular location near school. </a:t>
            </a:r>
            <a:endParaRPr sz="1800">
              <a:solidFill>
                <a:schemeClr val="dk1"/>
              </a:solidFill>
              <a:latin typeface="Cabin"/>
              <a:ea typeface="Cabin"/>
              <a:cs typeface="Cabin"/>
              <a:sym typeface="Cabin"/>
            </a:endParaRPr>
          </a:p>
          <a:p>
            <a:pPr indent="-342900" lvl="1" marL="914400" rtl="0" algn="l">
              <a:spcBef>
                <a:spcPts val="0"/>
              </a:spcBef>
              <a:spcAft>
                <a:spcPts val="0"/>
              </a:spcAft>
              <a:buClr>
                <a:schemeClr val="dk1"/>
              </a:buClr>
              <a:buSzPts val="1800"/>
              <a:buFont typeface="Cabin"/>
              <a:buAutoNum type="alphaLcPeriod"/>
            </a:pPr>
            <a:r>
              <a:rPr lang="en-US" sz="1800">
                <a:solidFill>
                  <a:schemeClr val="dk1"/>
                </a:solidFill>
                <a:latin typeface="Cabin"/>
                <a:ea typeface="Cabin"/>
                <a:cs typeface="Cabin"/>
                <a:sym typeface="Cabin"/>
              </a:rPr>
              <a:t>What route would they plan to walk from school to that location? </a:t>
            </a:r>
            <a:endParaRPr sz="1800">
              <a:solidFill>
                <a:schemeClr val="dk1"/>
              </a:solidFill>
              <a:latin typeface="Cabin"/>
              <a:ea typeface="Cabin"/>
              <a:cs typeface="Cabin"/>
              <a:sym typeface="Cabin"/>
            </a:endParaRPr>
          </a:p>
          <a:p>
            <a:pPr indent="-342900" lvl="1" marL="914400" rtl="0" algn="l">
              <a:spcBef>
                <a:spcPts val="0"/>
              </a:spcBef>
              <a:spcAft>
                <a:spcPts val="0"/>
              </a:spcAft>
              <a:buClr>
                <a:schemeClr val="dk1"/>
              </a:buClr>
              <a:buSzPts val="1800"/>
              <a:buFont typeface="Cabin"/>
              <a:buAutoNum type="alphaLcPeriod"/>
            </a:pPr>
            <a:r>
              <a:rPr lang="en-US" sz="1800">
                <a:solidFill>
                  <a:schemeClr val="dk1"/>
                </a:solidFill>
                <a:latin typeface="Cabin"/>
                <a:ea typeface="Cabin"/>
                <a:cs typeface="Cabin"/>
                <a:sym typeface="Cabin"/>
              </a:rPr>
              <a:t>What route would they want to bike along to school from that location?</a:t>
            </a:r>
            <a:endParaRPr sz="1800">
              <a:solidFill>
                <a:schemeClr val="dk1"/>
              </a:solidFill>
              <a:latin typeface="Cabin"/>
              <a:ea typeface="Cabin"/>
              <a:cs typeface="Cabin"/>
              <a:sym typeface="Cabin"/>
            </a:endParaRPr>
          </a:p>
          <a:p>
            <a:pPr indent="0" lvl="0" marL="457200" rtl="0" algn="l">
              <a:spcBef>
                <a:spcPts val="600"/>
              </a:spcBef>
              <a:spcAft>
                <a:spcPts val="0"/>
              </a:spcAft>
              <a:buNone/>
            </a:pPr>
            <a:r>
              <a:rPr lang="en-US" sz="1800">
                <a:solidFill>
                  <a:schemeClr val="dk1"/>
                </a:solidFill>
                <a:latin typeface="Cabin"/>
                <a:ea typeface="Cabin"/>
                <a:cs typeface="Cabin"/>
                <a:sym typeface="Cabin"/>
              </a:rPr>
              <a:t> </a:t>
            </a:r>
            <a:endParaRPr sz="1800">
              <a:solidFill>
                <a:schemeClr val="dk1"/>
              </a:solidFill>
              <a:latin typeface="Cabin"/>
              <a:ea typeface="Cabin"/>
              <a:cs typeface="Cabin"/>
              <a:sym typeface="Cabin"/>
            </a:endParaRPr>
          </a:p>
          <a:p>
            <a:pPr indent="-342900" lvl="0" marL="457200" rtl="0" algn="l">
              <a:spcBef>
                <a:spcPts val="600"/>
              </a:spcBef>
              <a:spcAft>
                <a:spcPts val="0"/>
              </a:spcAft>
              <a:buClr>
                <a:schemeClr val="dk1"/>
              </a:buClr>
              <a:buSzPts val="1800"/>
              <a:buFont typeface="Cabin"/>
              <a:buAutoNum type="arabicPeriod"/>
            </a:pPr>
            <a:r>
              <a:rPr lang="en-US" sz="1800">
                <a:solidFill>
                  <a:schemeClr val="dk1"/>
                </a:solidFill>
                <a:latin typeface="Cabin"/>
                <a:ea typeface="Cabin"/>
                <a:cs typeface="Cabin"/>
                <a:sym typeface="Cabin"/>
              </a:rPr>
              <a:t>Ask students to look at the streets surrounding where they went to Elementary School. </a:t>
            </a:r>
            <a:endParaRPr sz="1800">
              <a:solidFill>
                <a:schemeClr val="dk1"/>
              </a:solidFill>
              <a:latin typeface="Cabin"/>
              <a:ea typeface="Cabin"/>
              <a:cs typeface="Cabin"/>
              <a:sym typeface="Cabin"/>
            </a:endParaRPr>
          </a:p>
          <a:p>
            <a:pPr indent="-342900" lvl="1" marL="914400" rtl="0" algn="l">
              <a:spcBef>
                <a:spcPts val="0"/>
              </a:spcBef>
              <a:spcAft>
                <a:spcPts val="0"/>
              </a:spcAft>
              <a:buClr>
                <a:schemeClr val="dk1"/>
              </a:buClr>
              <a:buSzPts val="1800"/>
              <a:buFont typeface="Cabin"/>
              <a:buAutoNum type="alphaLcPeriod"/>
            </a:pPr>
            <a:r>
              <a:rPr lang="en-US" sz="1800">
                <a:solidFill>
                  <a:schemeClr val="dk1"/>
                </a:solidFill>
                <a:latin typeface="Cabin"/>
                <a:ea typeface="Cabin"/>
                <a:cs typeface="Cabin"/>
                <a:sym typeface="Cabin"/>
              </a:rPr>
              <a:t>How would they plan a Walking School Bus route for groups of young students along a 5-6 block route?</a:t>
            </a:r>
            <a:endParaRPr sz="1800">
              <a:solidFill>
                <a:schemeClr val="dk1"/>
              </a:solidFill>
              <a:latin typeface="Cabin"/>
              <a:ea typeface="Cabin"/>
              <a:cs typeface="Cabin"/>
              <a:sym typeface="Cabin"/>
            </a:endParaRPr>
          </a:p>
          <a:p>
            <a:pPr indent="-342900" lvl="1" marL="914400" rtl="0" algn="l">
              <a:spcBef>
                <a:spcPts val="0"/>
              </a:spcBef>
              <a:spcAft>
                <a:spcPts val="0"/>
              </a:spcAft>
              <a:buClr>
                <a:schemeClr val="dk1"/>
              </a:buClr>
              <a:buSzPts val="1800"/>
              <a:buFont typeface="Cabin"/>
              <a:buAutoNum type="alphaLcPeriod"/>
            </a:pPr>
            <a:r>
              <a:rPr lang="en-US" sz="1800">
                <a:solidFill>
                  <a:schemeClr val="dk1"/>
                </a:solidFill>
                <a:latin typeface="Cabin"/>
                <a:ea typeface="Cabin"/>
                <a:cs typeface="Cabin"/>
                <a:sym typeface="Cabin"/>
              </a:rPr>
              <a:t>Where would they locate safe places for the “Bus Stops”?</a:t>
            </a:r>
            <a:endParaRPr sz="1800">
              <a:solidFill>
                <a:schemeClr val="dk1"/>
              </a:solidFill>
              <a:latin typeface="Cabin"/>
              <a:ea typeface="Cabin"/>
              <a:cs typeface="Cabin"/>
              <a:sym typeface="Cabin"/>
            </a:endParaRPr>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pic>
        <p:nvPicPr>
          <p:cNvPr descr="_SRTS_title_02" id="410" name="Google Shape;410;p47"/>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411" name="Google Shape;411;p47"/>
          <p:cNvSpPr txBox="1"/>
          <p:nvPr/>
        </p:nvSpPr>
        <p:spPr>
          <a:xfrm>
            <a:off x="1229600" y="1031525"/>
            <a:ext cx="7976400" cy="1246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2"/>
              </a:buClr>
              <a:buSzPts val="2400"/>
              <a:buFont typeface="Arial"/>
              <a:buNone/>
            </a:pPr>
            <a:r>
              <a:rPr b="1" lang="en-US" sz="4500">
                <a:solidFill>
                  <a:schemeClr val="lt2"/>
                </a:solidFill>
                <a:latin typeface="Cabin Sketch"/>
                <a:ea typeface="Cabin Sketch"/>
                <a:cs typeface="Cabin Sketch"/>
                <a:sym typeface="Cabin Sketch"/>
              </a:rPr>
              <a:t>Day 3: Presentations!</a:t>
            </a:r>
            <a:endParaRPr b="1" sz="4500">
              <a:solidFill>
                <a:schemeClr val="lt2"/>
              </a:solidFill>
              <a:latin typeface="Cabin Sketch"/>
              <a:ea typeface="Cabin Sketch"/>
              <a:cs typeface="Cabin Sketch"/>
              <a:sym typeface="Cabin Sketch"/>
            </a:endParaRPr>
          </a:p>
          <a:p>
            <a:pPr indent="0" lvl="0" marL="0" marR="0" rtl="0" algn="ctr">
              <a:lnSpc>
                <a:spcPct val="100000"/>
              </a:lnSpc>
              <a:spcBef>
                <a:spcPts val="0"/>
              </a:spcBef>
              <a:spcAft>
                <a:spcPts val="0"/>
              </a:spcAft>
              <a:buClr>
                <a:schemeClr val="lt2"/>
              </a:buClr>
              <a:buSzPts val="2400"/>
              <a:buFont typeface="Arial"/>
              <a:buNone/>
            </a:pPr>
            <a:r>
              <a:t/>
            </a:r>
            <a:endParaRPr b="1" sz="3000">
              <a:solidFill>
                <a:schemeClr val="lt2"/>
              </a:solidFill>
              <a:latin typeface="Cabin Sketch"/>
              <a:ea typeface="Cabin Sketch"/>
              <a:cs typeface="Cabin Sketch"/>
              <a:sym typeface="Cabin Sketch"/>
            </a:endParaRPr>
          </a:p>
        </p:txBody>
      </p:sp>
      <p:sp>
        <p:nvSpPr>
          <p:cNvPr id="412" name="Google Shape;412;p47"/>
          <p:cNvSpPr txBox="1"/>
          <p:nvPr/>
        </p:nvSpPr>
        <p:spPr>
          <a:xfrm>
            <a:off x="716500" y="1912800"/>
            <a:ext cx="7798200" cy="5100000"/>
          </a:xfrm>
          <a:prstGeom prst="rect">
            <a:avLst/>
          </a:prstGeom>
          <a:noFill/>
          <a:ln>
            <a:noFill/>
          </a:ln>
        </p:spPr>
        <p:txBody>
          <a:bodyPr anchorCtr="0" anchor="t" bIns="45700" lIns="91425" spcFirstLastPara="1" rIns="91425" wrap="square" tIns="45700">
            <a:spAutoFit/>
          </a:bodyPr>
          <a:lstStyle/>
          <a:p>
            <a:pPr indent="0" lvl="0" marL="0" rtl="0" algn="l">
              <a:spcBef>
                <a:spcPts val="600"/>
              </a:spcBef>
              <a:spcAft>
                <a:spcPts val="0"/>
              </a:spcAft>
              <a:buNone/>
            </a:pPr>
            <a:r>
              <a:rPr b="1" lang="en-US">
                <a:solidFill>
                  <a:schemeClr val="dk1"/>
                </a:solidFill>
                <a:latin typeface="Cabin"/>
                <a:ea typeface="Cabin"/>
                <a:cs typeface="Cabin"/>
                <a:sym typeface="Cabin"/>
              </a:rPr>
              <a:t>Learning Objectives</a:t>
            </a:r>
            <a:r>
              <a:rPr lang="en-US">
                <a:solidFill>
                  <a:schemeClr val="dk1"/>
                </a:solidFill>
                <a:latin typeface="Cabin"/>
                <a:ea typeface="Cabin"/>
                <a:cs typeface="Cabin"/>
                <a:sym typeface="Cabin"/>
              </a:rPr>
              <a:t>:</a:t>
            </a:r>
            <a:endParaRPr>
              <a:solidFill>
                <a:schemeClr val="dk1"/>
              </a:solidFill>
              <a:latin typeface="Cabin"/>
              <a:ea typeface="Cabin"/>
              <a:cs typeface="Cabin"/>
              <a:sym typeface="Cabin"/>
            </a:endParaRPr>
          </a:p>
          <a:p>
            <a:pPr indent="-317500" lvl="0" marL="457200" rtl="0" algn="l">
              <a:spcBef>
                <a:spcPts val="600"/>
              </a:spcBef>
              <a:spcAft>
                <a:spcPts val="0"/>
              </a:spcAft>
              <a:buClr>
                <a:schemeClr val="dk1"/>
              </a:buClr>
              <a:buSzPts val="1400"/>
              <a:buFont typeface="Cabin"/>
              <a:buChar char="●"/>
            </a:pPr>
            <a:r>
              <a:rPr lang="en-US">
                <a:solidFill>
                  <a:schemeClr val="dk1"/>
                </a:solidFill>
                <a:latin typeface="Cabin"/>
                <a:ea typeface="Cabin"/>
                <a:cs typeface="Cabin"/>
                <a:sym typeface="Cabin"/>
              </a:rPr>
              <a:t>Identify changes and processes for affecting change in their environment (Environmental Literacy and Sustainability, Standards 6, 7)</a:t>
            </a:r>
            <a:endParaRPr>
              <a:solidFill>
                <a:schemeClr val="dk1"/>
              </a:solidFill>
              <a:latin typeface="Cabin"/>
              <a:ea typeface="Cabin"/>
              <a:cs typeface="Cabin"/>
              <a:sym typeface="Cabin"/>
            </a:endParaRPr>
          </a:p>
          <a:p>
            <a:pPr indent="0" lvl="0" marL="0" rtl="0" algn="l">
              <a:spcBef>
                <a:spcPts val="600"/>
              </a:spcBef>
              <a:spcAft>
                <a:spcPts val="0"/>
              </a:spcAft>
              <a:buNone/>
            </a:pPr>
            <a:r>
              <a:t/>
            </a:r>
            <a:endParaRPr b="1">
              <a:solidFill>
                <a:schemeClr val="dk1"/>
              </a:solidFill>
              <a:latin typeface="Cabin"/>
              <a:ea typeface="Cabin"/>
              <a:cs typeface="Cabin"/>
              <a:sym typeface="Cabin"/>
            </a:endParaRPr>
          </a:p>
          <a:p>
            <a:pPr indent="0" lvl="0" marL="0" rtl="0" algn="l">
              <a:spcBef>
                <a:spcPts val="600"/>
              </a:spcBef>
              <a:spcAft>
                <a:spcPts val="0"/>
              </a:spcAft>
              <a:buNone/>
            </a:pPr>
            <a:r>
              <a:rPr b="1" lang="en-US">
                <a:solidFill>
                  <a:schemeClr val="dk1"/>
                </a:solidFill>
                <a:latin typeface="Cabin"/>
                <a:ea typeface="Cabin"/>
                <a:cs typeface="Cabin"/>
                <a:sym typeface="Cabin"/>
              </a:rPr>
              <a:t>Logistics</a:t>
            </a:r>
            <a:r>
              <a:rPr lang="en-US">
                <a:solidFill>
                  <a:schemeClr val="dk1"/>
                </a:solidFill>
                <a:latin typeface="Cabin"/>
                <a:ea typeface="Cabin"/>
                <a:cs typeface="Cabin"/>
                <a:sym typeface="Cabin"/>
              </a:rPr>
              <a:t>: </a:t>
            </a:r>
            <a:endParaRPr>
              <a:solidFill>
                <a:schemeClr val="dk1"/>
              </a:solidFill>
              <a:latin typeface="Cabin"/>
              <a:ea typeface="Cabin"/>
              <a:cs typeface="Cabin"/>
              <a:sym typeface="Cabin"/>
            </a:endParaRPr>
          </a:p>
          <a:p>
            <a:pPr indent="-317500" lvl="0" marL="457200" rtl="0" algn="l">
              <a:spcBef>
                <a:spcPts val="600"/>
              </a:spcBef>
              <a:spcAft>
                <a:spcPts val="0"/>
              </a:spcAft>
              <a:buClr>
                <a:schemeClr val="dk1"/>
              </a:buClr>
              <a:buSzPts val="1400"/>
              <a:buFont typeface="Cabin"/>
              <a:buChar char="●"/>
            </a:pPr>
            <a:r>
              <a:rPr lang="en-US">
                <a:solidFill>
                  <a:schemeClr val="dk1"/>
                </a:solidFill>
                <a:latin typeface="Cabin"/>
                <a:ea typeface="Cabin"/>
                <a:cs typeface="Cabin"/>
                <a:sym typeface="Cabin"/>
              </a:rPr>
              <a:t>Time: 30-45 minutes </a:t>
            </a:r>
            <a:endParaRPr>
              <a:solidFill>
                <a:schemeClr val="dk1"/>
              </a:solidFill>
              <a:latin typeface="Cabin"/>
              <a:ea typeface="Cabin"/>
              <a:cs typeface="Cabin"/>
              <a:sym typeface="Cabin"/>
            </a:endParaRPr>
          </a:p>
          <a:p>
            <a:pPr indent="-317500" lvl="0" marL="457200" rtl="0" algn="l">
              <a:spcBef>
                <a:spcPts val="600"/>
              </a:spcBef>
              <a:spcAft>
                <a:spcPts val="0"/>
              </a:spcAft>
              <a:buClr>
                <a:schemeClr val="dk1"/>
              </a:buClr>
              <a:buSzPts val="1400"/>
              <a:buFont typeface="Cabin"/>
              <a:buChar char="●"/>
            </a:pPr>
            <a:r>
              <a:rPr lang="en-US">
                <a:solidFill>
                  <a:schemeClr val="dk1"/>
                </a:solidFill>
                <a:latin typeface="Cabin"/>
                <a:ea typeface="Cabin"/>
                <a:cs typeface="Cabin"/>
                <a:sym typeface="Cabin"/>
              </a:rPr>
              <a:t>Students can prepare a presentation about one or more of the following: </a:t>
            </a:r>
            <a:endParaRPr>
              <a:solidFill>
                <a:schemeClr val="dk1"/>
              </a:solidFill>
              <a:latin typeface="Cabin"/>
              <a:ea typeface="Cabin"/>
              <a:cs typeface="Cabin"/>
              <a:sym typeface="Cabin"/>
            </a:endParaRPr>
          </a:p>
          <a:p>
            <a:pPr indent="-317500" lvl="1" marL="914400" rtl="0" algn="l">
              <a:spcBef>
                <a:spcPts val="600"/>
              </a:spcBef>
              <a:spcAft>
                <a:spcPts val="0"/>
              </a:spcAft>
              <a:buClr>
                <a:schemeClr val="dk1"/>
              </a:buClr>
              <a:buSzPts val="1400"/>
              <a:buFont typeface="Cabin"/>
              <a:buChar char="•"/>
            </a:pPr>
            <a:r>
              <a:rPr lang="en-US">
                <a:solidFill>
                  <a:schemeClr val="dk1"/>
                </a:solidFill>
                <a:latin typeface="Cabin"/>
                <a:ea typeface="Cabin"/>
                <a:cs typeface="Cabin"/>
                <a:sym typeface="Cabin"/>
              </a:rPr>
              <a:t>Group presentations about their planning and design improvements that discuss:</a:t>
            </a:r>
            <a:endParaRPr>
              <a:solidFill>
                <a:schemeClr val="dk1"/>
              </a:solidFill>
              <a:latin typeface="Cabin"/>
              <a:ea typeface="Cabin"/>
              <a:cs typeface="Cabin"/>
              <a:sym typeface="Cabin"/>
            </a:endParaRPr>
          </a:p>
          <a:p>
            <a:pPr indent="-317500" lvl="2" marL="1371600" rtl="0" algn="l">
              <a:spcBef>
                <a:spcPts val="600"/>
              </a:spcBef>
              <a:spcAft>
                <a:spcPts val="0"/>
              </a:spcAft>
              <a:buClr>
                <a:schemeClr val="dk1"/>
              </a:buClr>
              <a:buSzPts val="1400"/>
              <a:buFont typeface="Cabin"/>
              <a:buChar char="■"/>
            </a:pPr>
            <a:r>
              <a:rPr lang="en-US">
                <a:solidFill>
                  <a:schemeClr val="dk1"/>
                </a:solidFill>
                <a:latin typeface="Cabin"/>
                <a:ea typeface="Cabin"/>
                <a:cs typeface="Cabin"/>
                <a:sym typeface="Cabin"/>
              </a:rPr>
              <a:t>(1) the existing infrastructure they found and how it supports walking and biking, </a:t>
            </a:r>
            <a:endParaRPr>
              <a:solidFill>
                <a:schemeClr val="dk1"/>
              </a:solidFill>
              <a:latin typeface="Cabin"/>
              <a:ea typeface="Cabin"/>
              <a:cs typeface="Cabin"/>
              <a:sym typeface="Cabin"/>
            </a:endParaRPr>
          </a:p>
          <a:p>
            <a:pPr indent="-317500" lvl="2" marL="1371600" rtl="0" algn="l">
              <a:spcBef>
                <a:spcPts val="600"/>
              </a:spcBef>
              <a:spcAft>
                <a:spcPts val="0"/>
              </a:spcAft>
              <a:buClr>
                <a:schemeClr val="dk1"/>
              </a:buClr>
              <a:buSzPts val="1400"/>
              <a:buFont typeface="Cabin"/>
              <a:buChar char="■"/>
            </a:pPr>
            <a:r>
              <a:rPr lang="en-US">
                <a:solidFill>
                  <a:schemeClr val="dk1"/>
                </a:solidFill>
                <a:latin typeface="Cabin"/>
                <a:ea typeface="Cabin"/>
                <a:cs typeface="Cabin"/>
                <a:sym typeface="Cabin"/>
              </a:rPr>
              <a:t>(2) the places missing infrastructure, and</a:t>
            </a:r>
            <a:endParaRPr>
              <a:solidFill>
                <a:schemeClr val="dk1"/>
              </a:solidFill>
              <a:latin typeface="Cabin"/>
              <a:ea typeface="Cabin"/>
              <a:cs typeface="Cabin"/>
              <a:sym typeface="Cabin"/>
            </a:endParaRPr>
          </a:p>
          <a:p>
            <a:pPr indent="-317500" lvl="2" marL="1371600" rtl="0" algn="l">
              <a:spcBef>
                <a:spcPts val="600"/>
              </a:spcBef>
              <a:spcAft>
                <a:spcPts val="0"/>
              </a:spcAft>
              <a:buClr>
                <a:schemeClr val="dk1"/>
              </a:buClr>
              <a:buSzPts val="1400"/>
              <a:buFont typeface="Cabin"/>
              <a:buChar char="■"/>
            </a:pPr>
            <a:r>
              <a:rPr lang="en-US">
                <a:solidFill>
                  <a:schemeClr val="dk1"/>
                </a:solidFill>
                <a:latin typeface="Cabin"/>
                <a:ea typeface="Cabin"/>
                <a:cs typeface="Cabin"/>
                <a:sym typeface="Cabin"/>
              </a:rPr>
              <a:t> (3) what infrastructure ideas from Day 1 they would use to improve it. </a:t>
            </a:r>
            <a:endParaRPr>
              <a:solidFill>
                <a:schemeClr val="dk1"/>
              </a:solidFill>
              <a:latin typeface="Cabin"/>
              <a:ea typeface="Cabin"/>
              <a:cs typeface="Cabin"/>
              <a:sym typeface="Cabin"/>
            </a:endParaRPr>
          </a:p>
          <a:p>
            <a:pPr indent="-317500" lvl="1" marL="914400" rtl="0" algn="l">
              <a:spcBef>
                <a:spcPts val="600"/>
              </a:spcBef>
              <a:spcAft>
                <a:spcPts val="0"/>
              </a:spcAft>
              <a:buClr>
                <a:schemeClr val="dk1"/>
              </a:buClr>
              <a:buSzPts val="1400"/>
              <a:buFont typeface="Cabin"/>
              <a:buChar char="•"/>
            </a:pPr>
            <a:r>
              <a:rPr lang="en-US">
                <a:solidFill>
                  <a:schemeClr val="dk1"/>
                </a:solidFill>
                <a:latin typeface="Cabin"/>
                <a:ea typeface="Cabin"/>
                <a:cs typeface="Cabin"/>
                <a:sym typeface="Cabin"/>
              </a:rPr>
              <a:t>A topic they really enjoyed learning about</a:t>
            </a:r>
            <a:endParaRPr>
              <a:solidFill>
                <a:schemeClr val="dk1"/>
              </a:solidFill>
              <a:latin typeface="Cabin"/>
              <a:ea typeface="Cabin"/>
              <a:cs typeface="Cabin"/>
              <a:sym typeface="Cabin"/>
            </a:endParaRPr>
          </a:p>
          <a:p>
            <a:pPr indent="0" lvl="0" marL="0" rtl="0" algn="l">
              <a:spcBef>
                <a:spcPts val="600"/>
              </a:spcBef>
              <a:spcAft>
                <a:spcPts val="0"/>
              </a:spcAft>
              <a:buNone/>
            </a:pPr>
            <a:r>
              <a:t/>
            </a:r>
            <a:endParaRPr b="1">
              <a:solidFill>
                <a:schemeClr val="dk1"/>
              </a:solidFill>
              <a:latin typeface="Cabin"/>
              <a:ea typeface="Cabin"/>
              <a:cs typeface="Cabin"/>
              <a:sym typeface="Cabin"/>
            </a:endParaRPr>
          </a:p>
          <a:p>
            <a:pPr indent="0" lvl="0" marL="0" rtl="0" algn="l">
              <a:spcBef>
                <a:spcPts val="600"/>
              </a:spcBef>
              <a:spcAft>
                <a:spcPts val="0"/>
              </a:spcAft>
              <a:buNone/>
            </a:pPr>
            <a:r>
              <a:rPr b="1" lang="en-US">
                <a:solidFill>
                  <a:schemeClr val="dk1"/>
                </a:solidFill>
                <a:latin typeface="Cabin"/>
                <a:ea typeface="Cabin"/>
                <a:cs typeface="Cabin"/>
                <a:sym typeface="Cabin"/>
              </a:rPr>
              <a:t>Materials</a:t>
            </a:r>
            <a:r>
              <a:rPr lang="en-US">
                <a:solidFill>
                  <a:schemeClr val="dk1"/>
                </a:solidFill>
                <a:latin typeface="Cabin"/>
                <a:ea typeface="Cabin"/>
                <a:cs typeface="Cabin"/>
                <a:sym typeface="Cabin"/>
              </a:rPr>
              <a:t>: </a:t>
            </a:r>
            <a:endParaRPr>
              <a:solidFill>
                <a:schemeClr val="dk1"/>
              </a:solidFill>
              <a:latin typeface="Cabin"/>
              <a:ea typeface="Cabin"/>
              <a:cs typeface="Cabin"/>
              <a:sym typeface="Cabin"/>
            </a:endParaRPr>
          </a:p>
          <a:p>
            <a:pPr indent="-317500" lvl="0" marL="457200" rtl="0" algn="l">
              <a:spcBef>
                <a:spcPts val="0"/>
              </a:spcBef>
              <a:spcAft>
                <a:spcPts val="0"/>
              </a:spcAft>
              <a:buClr>
                <a:schemeClr val="dk1"/>
              </a:buClr>
              <a:buSzPts val="1400"/>
              <a:buFont typeface="Cabin"/>
              <a:buChar char="●"/>
            </a:pPr>
            <a:r>
              <a:rPr lang="en-US">
                <a:solidFill>
                  <a:schemeClr val="dk1"/>
                </a:solidFill>
                <a:latin typeface="Cabin"/>
                <a:ea typeface="Cabin"/>
                <a:cs typeface="Cabin"/>
                <a:sym typeface="Cabin"/>
              </a:rPr>
              <a:t>Powerpoint presentation or poster board presentation</a:t>
            </a:r>
            <a:endParaRPr>
              <a:solidFill>
                <a:schemeClr val="dk1"/>
              </a:solidFill>
              <a:latin typeface="Cabin"/>
              <a:ea typeface="Cabin"/>
              <a:cs typeface="Cabin"/>
              <a:sym typeface="Cabin"/>
            </a:endParaRPr>
          </a:p>
          <a:p>
            <a:pPr indent="0" lvl="0" marL="0" rtl="0" algn="l">
              <a:spcBef>
                <a:spcPts val="1000"/>
              </a:spcBef>
              <a:spcAft>
                <a:spcPts val="0"/>
              </a:spcAft>
              <a:buNone/>
            </a:pPr>
            <a:r>
              <a:t/>
            </a:r>
            <a:endParaRPr>
              <a:solidFill>
                <a:schemeClr val="dk1"/>
              </a:solidFill>
              <a:latin typeface="Cabin"/>
              <a:ea typeface="Cabin"/>
              <a:cs typeface="Cabin"/>
              <a:sym typeface="Cabin"/>
            </a:endParaRPr>
          </a:p>
          <a:p>
            <a:pPr indent="0" lvl="0" marL="0" rtl="0" algn="l">
              <a:spcBef>
                <a:spcPts val="0"/>
              </a:spcBef>
              <a:spcAft>
                <a:spcPts val="0"/>
              </a:spcAft>
              <a:buNone/>
            </a:pPr>
            <a:r>
              <a:t/>
            </a:r>
            <a:endParaRPr>
              <a:solidFill>
                <a:schemeClr val="dk1"/>
              </a:solidFill>
            </a:endParaRPr>
          </a:p>
          <a:p>
            <a:pPr indent="0" lvl="0" marL="0" rtl="0" algn="l">
              <a:spcBef>
                <a:spcPts val="600"/>
              </a:spcBef>
              <a:spcAft>
                <a:spcPts val="0"/>
              </a:spcAft>
              <a:buNone/>
            </a:pPr>
            <a:r>
              <a:t/>
            </a:r>
            <a:endParaRPr>
              <a:solidFill>
                <a:schemeClr val="dk1"/>
              </a:solidFill>
              <a:latin typeface="Cabin"/>
              <a:ea typeface="Cabin"/>
              <a:cs typeface="Cabin"/>
              <a:sym typeface="Cabin"/>
            </a:endParaRPr>
          </a:p>
        </p:txBody>
      </p:sp>
      <p:sp>
        <p:nvSpPr>
          <p:cNvPr id="413" name="Google Shape;413;p47"/>
          <p:cNvSpPr txBox="1"/>
          <p:nvPr/>
        </p:nvSpPr>
        <p:spPr>
          <a:xfrm>
            <a:off x="7408850" y="5936150"/>
            <a:ext cx="4097100" cy="400200"/>
          </a:xfrm>
          <a:prstGeom prst="rect">
            <a:avLst/>
          </a:prstGeom>
          <a:noFill/>
          <a:ln>
            <a:noFill/>
          </a:ln>
        </p:spPr>
        <p:txBody>
          <a:bodyPr anchorCtr="0" anchor="t" bIns="91425" lIns="91425" spcFirstLastPara="1" rIns="91425" wrap="square" tIns="91425">
            <a:spAutoFit/>
          </a:bodyPr>
          <a:lstStyle/>
          <a:p>
            <a:pPr indent="0" lvl="0" marL="914400" rtl="0" algn="l">
              <a:spcBef>
                <a:spcPts val="0"/>
              </a:spcBef>
              <a:spcAft>
                <a:spcPts val="1000"/>
              </a:spcAft>
              <a:buNone/>
            </a:pPr>
            <a:r>
              <a:t/>
            </a:r>
            <a:endParaRPr/>
          </a:p>
        </p:txBody>
      </p:sp>
      <p:sp>
        <p:nvSpPr>
          <p:cNvPr id="414" name="Google Shape;414;p47"/>
          <p:cNvSpPr/>
          <p:nvPr/>
        </p:nvSpPr>
        <p:spPr>
          <a:xfrm rot="242098">
            <a:off x="6043219" y="5086334"/>
            <a:ext cx="3022793" cy="1667331"/>
          </a:xfrm>
          <a:prstGeom prst="wedgeEllipseCallout">
            <a:avLst>
              <a:gd fmla="val -67674" name="adj1"/>
              <a:gd fmla="val -20600" name="adj2"/>
            </a:avLst>
          </a:prstGeom>
          <a:solidFill>
            <a:srgbClr val="B5121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1600">
                <a:solidFill>
                  <a:schemeClr val="lt1"/>
                </a:solidFill>
                <a:latin typeface="Cabin"/>
                <a:ea typeface="Cabin"/>
                <a:cs typeface="Cabin"/>
                <a:sym typeface="Cabin"/>
              </a:rPr>
              <a:t>Encourage students to invite a local planner to </a:t>
            </a:r>
            <a:r>
              <a:rPr b="1" lang="en-US" sz="1600">
                <a:solidFill>
                  <a:schemeClr val="lt1"/>
                </a:solidFill>
                <a:latin typeface="Cabin"/>
                <a:ea typeface="Cabin"/>
                <a:cs typeface="Cabin"/>
                <a:sym typeface="Cabin"/>
              </a:rPr>
              <a:t>their presentations or share their report with city council </a:t>
            </a:r>
            <a:endParaRPr b="1" sz="1600">
              <a:solidFill>
                <a:schemeClr val="lt1"/>
              </a:solidFill>
              <a:latin typeface="Cabin"/>
              <a:ea typeface="Cabin"/>
              <a:cs typeface="Cabin"/>
              <a:sym typeface="Cabin"/>
            </a:endParaRPr>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48"/>
          <p:cNvSpPr txBox="1"/>
          <p:nvPr/>
        </p:nvSpPr>
        <p:spPr>
          <a:xfrm>
            <a:off x="343200" y="538125"/>
            <a:ext cx="84576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2"/>
              </a:buClr>
              <a:buSzPts val="2400"/>
              <a:buFont typeface="Arial"/>
              <a:buNone/>
            </a:pPr>
            <a:r>
              <a:rPr b="1" lang="en-US" sz="4500">
                <a:solidFill>
                  <a:schemeClr val="dk1"/>
                </a:solidFill>
                <a:latin typeface="Cabin Sketch"/>
                <a:ea typeface="Cabin Sketch"/>
                <a:cs typeface="Cabin Sketch"/>
                <a:sym typeface="Cabin Sketch"/>
              </a:rPr>
              <a:t>Questions or Feedback?</a:t>
            </a:r>
            <a:endParaRPr b="1" sz="3000">
              <a:solidFill>
                <a:srgbClr val="FF9900"/>
              </a:solidFill>
              <a:latin typeface="Cabin Sketch"/>
              <a:ea typeface="Cabin Sketch"/>
              <a:cs typeface="Cabin Sketch"/>
              <a:sym typeface="Cabin Sketch"/>
            </a:endParaRPr>
          </a:p>
        </p:txBody>
      </p:sp>
      <p:sp>
        <p:nvSpPr>
          <p:cNvPr id="421" name="Google Shape;421;p48"/>
          <p:cNvSpPr txBox="1"/>
          <p:nvPr/>
        </p:nvSpPr>
        <p:spPr>
          <a:xfrm>
            <a:off x="4400975" y="1795875"/>
            <a:ext cx="4124700" cy="378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latin typeface="Cabin"/>
                <a:ea typeface="Cabin"/>
                <a:cs typeface="Cabin"/>
                <a:sym typeface="Cabin"/>
              </a:rPr>
              <a:t>Reach out to the Safe Routes to School team at the East Central Wisconsin Regional Planning Commission: </a:t>
            </a:r>
            <a:endParaRPr sz="1800">
              <a:latin typeface="Cabin"/>
              <a:ea typeface="Cabin"/>
              <a:cs typeface="Cabin"/>
              <a:sym typeface="Cabin"/>
            </a:endParaRPr>
          </a:p>
          <a:p>
            <a:pPr indent="0" lvl="0" marL="0" rtl="0" algn="l">
              <a:spcBef>
                <a:spcPts val="0"/>
              </a:spcBef>
              <a:spcAft>
                <a:spcPts val="0"/>
              </a:spcAft>
              <a:buNone/>
            </a:pPr>
            <a:r>
              <a:t/>
            </a:r>
            <a:endParaRPr sz="1800">
              <a:latin typeface="Cabin"/>
              <a:ea typeface="Cabin"/>
              <a:cs typeface="Cabin"/>
              <a:sym typeface="Cabin"/>
            </a:endParaRPr>
          </a:p>
          <a:p>
            <a:pPr indent="0" lvl="0" marL="0" rtl="0" algn="ctr">
              <a:spcBef>
                <a:spcPts val="0"/>
              </a:spcBef>
              <a:spcAft>
                <a:spcPts val="0"/>
              </a:spcAft>
              <a:buClr>
                <a:schemeClr val="dk1"/>
              </a:buClr>
              <a:buSzPts val="1100"/>
              <a:buFont typeface="Arial"/>
              <a:buNone/>
            </a:pPr>
            <a:r>
              <a:rPr b="1" lang="en-US" sz="1800" u="sng">
                <a:solidFill>
                  <a:srgbClr val="B2BB1E"/>
                </a:solidFill>
                <a:latin typeface="Cabin"/>
                <a:ea typeface="Cabin"/>
                <a:cs typeface="Cabin"/>
                <a:sym typeface="Cabin"/>
                <a:hlinkClick r:id="rId3">
                  <a:extLst>
                    <a:ext uri="{A12FA001-AC4F-418D-AE19-62706E023703}">
                      <ahyp:hlinkClr val="tx"/>
                    </a:ext>
                  </a:extLst>
                </a:hlinkClick>
              </a:rPr>
              <a:t>eastcentralsrts.org/about-us/contact-us</a:t>
            </a:r>
            <a:r>
              <a:rPr b="1" lang="en-US" sz="1800">
                <a:solidFill>
                  <a:srgbClr val="B2BB1E"/>
                </a:solidFill>
                <a:latin typeface="Cabin"/>
                <a:ea typeface="Cabin"/>
                <a:cs typeface="Cabin"/>
                <a:sym typeface="Cabin"/>
              </a:rPr>
              <a:t> </a:t>
            </a:r>
            <a:endParaRPr b="1" sz="1800">
              <a:solidFill>
                <a:srgbClr val="B2BB1E"/>
              </a:solidFill>
              <a:latin typeface="Cabin"/>
              <a:ea typeface="Cabin"/>
              <a:cs typeface="Cabin"/>
              <a:sym typeface="Cabin"/>
            </a:endParaRPr>
          </a:p>
          <a:p>
            <a:pPr indent="0" lvl="0" marL="0" rtl="0" algn="l">
              <a:spcBef>
                <a:spcPts val="0"/>
              </a:spcBef>
              <a:spcAft>
                <a:spcPts val="0"/>
              </a:spcAft>
              <a:buNone/>
            </a:pPr>
            <a:r>
              <a:t/>
            </a:r>
            <a:endParaRPr sz="1800">
              <a:latin typeface="Cabin"/>
              <a:ea typeface="Cabin"/>
              <a:cs typeface="Cabin"/>
              <a:sym typeface="Cabin"/>
            </a:endParaRPr>
          </a:p>
          <a:p>
            <a:pPr indent="0" lvl="0" marL="0" rtl="0" algn="l">
              <a:spcBef>
                <a:spcPts val="0"/>
              </a:spcBef>
              <a:spcAft>
                <a:spcPts val="0"/>
              </a:spcAft>
              <a:buNone/>
            </a:pPr>
            <a:r>
              <a:t/>
            </a:r>
            <a:endParaRPr sz="1800">
              <a:latin typeface="Cabin"/>
              <a:ea typeface="Cabin"/>
              <a:cs typeface="Cabin"/>
              <a:sym typeface="Cabin"/>
            </a:endParaRPr>
          </a:p>
          <a:p>
            <a:pPr indent="0" lvl="0" marL="0" rtl="0" algn="l">
              <a:spcBef>
                <a:spcPts val="0"/>
              </a:spcBef>
              <a:spcAft>
                <a:spcPts val="0"/>
              </a:spcAft>
              <a:buNone/>
            </a:pPr>
            <a:r>
              <a:rPr lang="en-US" sz="1800">
                <a:latin typeface="Cabin"/>
                <a:ea typeface="Cabin"/>
                <a:cs typeface="Cabin"/>
                <a:sym typeface="Cabin"/>
              </a:rPr>
              <a:t>Join in one or more of our many flagship events, including:</a:t>
            </a:r>
            <a:endParaRPr sz="1800">
              <a:latin typeface="Cabin"/>
              <a:ea typeface="Cabin"/>
              <a:cs typeface="Cabin"/>
              <a:sym typeface="Cabin"/>
            </a:endParaRPr>
          </a:p>
          <a:p>
            <a:pPr indent="-342900" lvl="0" marL="457200" rtl="0" algn="l">
              <a:spcBef>
                <a:spcPts val="0"/>
              </a:spcBef>
              <a:spcAft>
                <a:spcPts val="0"/>
              </a:spcAft>
              <a:buSzPts val="1800"/>
              <a:buFont typeface="Cabin"/>
              <a:buChar char="-"/>
            </a:pPr>
            <a:r>
              <a:rPr lang="en-US" sz="1800">
                <a:latin typeface="Cabin"/>
                <a:ea typeface="Cabin"/>
                <a:cs typeface="Cabin"/>
                <a:sym typeface="Cabin"/>
              </a:rPr>
              <a:t>Walk &amp; Roll to School Days</a:t>
            </a:r>
            <a:endParaRPr sz="1800">
              <a:latin typeface="Cabin"/>
              <a:ea typeface="Cabin"/>
              <a:cs typeface="Cabin"/>
              <a:sym typeface="Cabin"/>
            </a:endParaRPr>
          </a:p>
          <a:p>
            <a:pPr indent="-342900" lvl="0" marL="457200" rtl="0" algn="l">
              <a:spcBef>
                <a:spcPts val="0"/>
              </a:spcBef>
              <a:spcAft>
                <a:spcPts val="0"/>
              </a:spcAft>
              <a:buSzPts val="1800"/>
              <a:buFont typeface="Cabin"/>
              <a:buChar char="-"/>
            </a:pPr>
            <a:r>
              <a:rPr lang="en-US" sz="1800">
                <a:latin typeface="Cabin"/>
                <a:ea typeface="Cabin"/>
                <a:cs typeface="Cabin"/>
                <a:sym typeface="Cabin"/>
              </a:rPr>
              <a:t>Walking School Bus program</a:t>
            </a:r>
            <a:endParaRPr sz="1800">
              <a:latin typeface="Cabin"/>
              <a:ea typeface="Cabin"/>
              <a:cs typeface="Cabin"/>
              <a:sym typeface="Cabin"/>
            </a:endParaRPr>
          </a:p>
          <a:p>
            <a:pPr indent="-342900" lvl="0" marL="457200" rtl="0" algn="l">
              <a:spcBef>
                <a:spcPts val="0"/>
              </a:spcBef>
              <a:spcAft>
                <a:spcPts val="0"/>
              </a:spcAft>
              <a:buSzPts val="1800"/>
              <a:buFont typeface="Cabin"/>
              <a:buChar char="-"/>
            </a:pPr>
            <a:r>
              <a:rPr lang="en-US" sz="1800">
                <a:latin typeface="Cabin"/>
                <a:ea typeface="Cabin"/>
                <a:cs typeface="Cabin"/>
                <a:sym typeface="Cabin"/>
              </a:rPr>
              <a:t>and local challenges! </a:t>
            </a:r>
            <a:endParaRPr sz="1800">
              <a:latin typeface="Cabin"/>
              <a:ea typeface="Cabin"/>
              <a:cs typeface="Cabin"/>
              <a:sym typeface="Cabin"/>
            </a:endParaRPr>
          </a:p>
          <a:p>
            <a:pPr indent="0" lvl="0" marL="0" rtl="0" algn="l">
              <a:spcBef>
                <a:spcPts val="0"/>
              </a:spcBef>
              <a:spcAft>
                <a:spcPts val="0"/>
              </a:spcAft>
              <a:buNone/>
            </a:pPr>
            <a:r>
              <a:t/>
            </a:r>
            <a:endParaRPr sz="1800">
              <a:latin typeface="Cabin"/>
              <a:ea typeface="Cabin"/>
              <a:cs typeface="Cabin"/>
              <a:sym typeface="Cabin"/>
            </a:endParaRPr>
          </a:p>
        </p:txBody>
      </p:sp>
      <p:pic>
        <p:nvPicPr>
          <p:cNvPr id="422" name="Google Shape;422;p48"/>
          <p:cNvPicPr preferRelativeResize="0"/>
          <p:nvPr/>
        </p:nvPicPr>
        <p:blipFill>
          <a:blip r:embed="rId4">
            <a:alphaModFix/>
          </a:blip>
          <a:stretch>
            <a:fillRect/>
          </a:stretch>
        </p:blipFill>
        <p:spPr>
          <a:xfrm>
            <a:off x="844600" y="1422400"/>
            <a:ext cx="3727400" cy="4013204"/>
          </a:xfrm>
          <a:prstGeom prst="rect">
            <a:avLst/>
          </a:prstGeom>
          <a:noFill/>
          <a:ln>
            <a:noFill/>
          </a:ln>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descr="_SRTS_PPT_secondary_kids" id="116" name="Google Shape;116;p16"/>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117" name="Google Shape;117;p16"/>
          <p:cNvSpPr txBox="1"/>
          <p:nvPr/>
        </p:nvSpPr>
        <p:spPr>
          <a:xfrm>
            <a:off x="839850" y="1371600"/>
            <a:ext cx="7464300" cy="55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2"/>
              </a:buClr>
              <a:buSzPts val="2400"/>
              <a:buFont typeface="Arial"/>
              <a:buNone/>
            </a:pPr>
            <a:r>
              <a:rPr b="1" i="0" lang="en-US" sz="3000" u="none" cap="none" strike="noStrike">
                <a:solidFill>
                  <a:schemeClr val="lt2"/>
                </a:solidFill>
                <a:latin typeface="Cabin Sketch"/>
                <a:ea typeface="Cabin Sketch"/>
                <a:cs typeface="Cabin Sketch"/>
                <a:sym typeface="Cabin Sketch"/>
              </a:rPr>
              <a:t>Lesson</a:t>
            </a:r>
            <a:r>
              <a:rPr b="1" lang="en-US" sz="3000">
                <a:solidFill>
                  <a:schemeClr val="lt2"/>
                </a:solidFill>
                <a:latin typeface="Cabin Sketch"/>
                <a:ea typeface="Cabin Sketch"/>
                <a:cs typeface="Cabin Sketch"/>
                <a:sym typeface="Cabin Sketch"/>
              </a:rPr>
              <a:t> </a:t>
            </a:r>
            <a:r>
              <a:rPr b="1" i="0" lang="en-US" sz="3000" u="none" cap="none" strike="noStrike">
                <a:solidFill>
                  <a:schemeClr val="lt2"/>
                </a:solidFill>
                <a:latin typeface="Cabin Sketch"/>
                <a:ea typeface="Cabin Sketch"/>
                <a:cs typeface="Cabin Sketch"/>
                <a:sym typeface="Cabin Sketch"/>
              </a:rPr>
              <a:t>Overview &amp; Learning Objectives</a:t>
            </a:r>
            <a:endParaRPr sz="3000">
              <a:latin typeface="Cabin Sketch"/>
              <a:ea typeface="Cabin Sketch"/>
              <a:cs typeface="Cabin Sketch"/>
              <a:sym typeface="Cabin Sketch"/>
            </a:endParaRPr>
          </a:p>
        </p:txBody>
      </p:sp>
      <p:sp>
        <p:nvSpPr>
          <p:cNvPr id="118" name="Google Shape;118;p16"/>
          <p:cNvSpPr txBox="1"/>
          <p:nvPr/>
        </p:nvSpPr>
        <p:spPr>
          <a:xfrm>
            <a:off x="533400" y="2083225"/>
            <a:ext cx="8077200" cy="4525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1" i="0" lang="en-US" sz="1600" u="none" cap="none" strike="noStrike">
                <a:solidFill>
                  <a:schemeClr val="dk1"/>
                </a:solidFill>
                <a:latin typeface="Cabin"/>
                <a:ea typeface="Cabin"/>
                <a:cs typeface="Cabin"/>
                <a:sym typeface="Cabin"/>
              </a:rPr>
              <a:t>Day 1: Community &amp; Transportation Planning</a:t>
            </a:r>
            <a:endParaRPr i="0" sz="1600" u="none" cap="none" strike="noStrike">
              <a:solidFill>
                <a:schemeClr val="dk1"/>
              </a:solidFill>
              <a:latin typeface="Cabin"/>
              <a:ea typeface="Cabin"/>
              <a:cs typeface="Cabin"/>
              <a:sym typeface="Cabin"/>
            </a:endParaRPr>
          </a:p>
          <a:p>
            <a:pPr indent="-317500" lvl="1" marL="914400" rtl="0" algn="l">
              <a:spcBef>
                <a:spcPts val="0"/>
              </a:spcBef>
              <a:spcAft>
                <a:spcPts val="0"/>
              </a:spcAft>
              <a:buClr>
                <a:schemeClr val="dk1"/>
              </a:buClr>
              <a:buSzPts val="1400"/>
              <a:buFont typeface="Cabin"/>
              <a:buChar char="•"/>
            </a:pPr>
            <a:r>
              <a:rPr lang="en-US">
                <a:solidFill>
                  <a:schemeClr val="dk1"/>
                </a:solidFill>
                <a:latin typeface="Cabin"/>
                <a:ea typeface="Cabin"/>
                <a:cs typeface="Cabin"/>
                <a:sym typeface="Cabin"/>
              </a:rPr>
              <a:t>Learn</a:t>
            </a:r>
            <a:r>
              <a:rPr lang="en-US">
                <a:solidFill>
                  <a:schemeClr val="dk1"/>
                </a:solidFill>
                <a:latin typeface="Cabin"/>
                <a:ea typeface="Cabin"/>
                <a:cs typeface="Cabin"/>
                <a:sym typeface="Cabin"/>
              </a:rPr>
              <a:t> about the relationship between the physical built environment and social environment. (Environmental Literacy and Sustainability, Standards 1, 2, 3)</a:t>
            </a:r>
            <a:endParaRPr>
              <a:solidFill>
                <a:schemeClr val="dk1"/>
              </a:solidFill>
              <a:latin typeface="Cabin"/>
              <a:ea typeface="Cabin"/>
              <a:cs typeface="Cabin"/>
              <a:sym typeface="Cabin"/>
            </a:endParaRPr>
          </a:p>
          <a:p>
            <a:pPr indent="-317500" lvl="1" marL="914400" rtl="0" algn="l">
              <a:spcBef>
                <a:spcPts val="0"/>
              </a:spcBef>
              <a:spcAft>
                <a:spcPts val="0"/>
              </a:spcAft>
              <a:buClr>
                <a:schemeClr val="dk1"/>
              </a:buClr>
              <a:buSzPts val="1400"/>
              <a:buFont typeface="Cabin"/>
              <a:buChar char="•"/>
            </a:pPr>
            <a:r>
              <a:rPr lang="en-US">
                <a:solidFill>
                  <a:schemeClr val="dk1"/>
                </a:solidFill>
                <a:latin typeface="Cabin"/>
                <a:ea typeface="Cabin"/>
                <a:cs typeface="Cabin"/>
                <a:sym typeface="Cabin"/>
              </a:rPr>
              <a:t>Learn how decisions are made about the physical built environment through community and active transportation planning. (Environmental Literacy and Sustainability, Standards </a:t>
            </a:r>
            <a:r>
              <a:rPr lang="en-US">
                <a:solidFill>
                  <a:schemeClr val="dk1"/>
                </a:solidFill>
                <a:latin typeface="Cabin"/>
                <a:ea typeface="Cabin"/>
                <a:cs typeface="Cabin"/>
                <a:sym typeface="Cabin"/>
              </a:rPr>
              <a:t> 1, 3, 5)</a:t>
            </a:r>
            <a:endParaRPr>
              <a:latin typeface="Cabin"/>
              <a:ea typeface="Cabin"/>
              <a:cs typeface="Cabin"/>
              <a:sym typeface="Cabin"/>
            </a:endParaRPr>
          </a:p>
          <a:p>
            <a:pPr indent="0" lvl="0" marL="0" marR="0" rtl="0" algn="l">
              <a:lnSpc>
                <a:spcPct val="100000"/>
              </a:lnSpc>
              <a:spcBef>
                <a:spcPts val="600"/>
              </a:spcBef>
              <a:spcAft>
                <a:spcPts val="0"/>
              </a:spcAft>
              <a:buClr>
                <a:schemeClr val="dk1"/>
              </a:buClr>
              <a:buSzPts val="1800"/>
              <a:buFont typeface="Arial"/>
              <a:buNone/>
            </a:pPr>
            <a:r>
              <a:rPr b="1" i="0" lang="en-US" sz="1600" u="none" cap="none" strike="noStrike">
                <a:solidFill>
                  <a:schemeClr val="dk1"/>
                </a:solidFill>
                <a:latin typeface="Cabin"/>
                <a:ea typeface="Cabin"/>
                <a:cs typeface="Cabin"/>
                <a:sym typeface="Cabin"/>
              </a:rPr>
              <a:t>Day 2: Walk Audit (virtual or digital</a:t>
            </a:r>
            <a:r>
              <a:rPr b="1" lang="en-US" sz="1600">
                <a:solidFill>
                  <a:schemeClr val="dk1"/>
                </a:solidFill>
                <a:latin typeface="Cabin"/>
                <a:ea typeface="Cabin"/>
                <a:cs typeface="Cabin"/>
                <a:sym typeface="Cabin"/>
              </a:rPr>
              <a:t>) </a:t>
            </a:r>
            <a:r>
              <a:rPr b="1" i="0" lang="en-US" sz="1600" u="none" cap="none" strike="noStrike">
                <a:solidFill>
                  <a:schemeClr val="dk1"/>
                </a:solidFill>
                <a:latin typeface="Cabin"/>
                <a:ea typeface="Cabin"/>
                <a:cs typeface="Cabin"/>
                <a:sym typeface="Cabin"/>
              </a:rPr>
              <a:t>&amp; Route Planning </a:t>
            </a:r>
            <a:endParaRPr sz="1600">
              <a:latin typeface="Cabin"/>
              <a:ea typeface="Cabin"/>
              <a:cs typeface="Cabin"/>
              <a:sym typeface="Cabin"/>
            </a:endParaRPr>
          </a:p>
          <a:p>
            <a:pPr indent="-317500" lvl="1" marL="914400" rtl="0" algn="l">
              <a:spcBef>
                <a:spcPts val="600"/>
              </a:spcBef>
              <a:spcAft>
                <a:spcPts val="0"/>
              </a:spcAft>
              <a:buClr>
                <a:schemeClr val="dk1"/>
              </a:buClr>
              <a:buSzPts val="1400"/>
              <a:buFont typeface="Cabin"/>
              <a:buChar char="•"/>
            </a:pPr>
            <a:r>
              <a:rPr lang="en-US">
                <a:solidFill>
                  <a:schemeClr val="dk1"/>
                </a:solidFill>
                <a:latin typeface="Cabin"/>
                <a:ea typeface="Cabin"/>
                <a:cs typeface="Cabin"/>
                <a:sym typeface="Cabin"/>
              </a:rPr>
              <a:t>Learn how to observe the physical built environment and see how the built </a:t>
            </a:r>
            <a:r>
              <a:rPr lang="en-US">
                <a:solidFill>
                  <a:schemeClr val="dk1"/>
                </a:solidFill>
                <a:latin typeface="Cabin"/>
                <a:ea typeface="Cabin"/>
                <a:cs typeface="Cabin"/>
                <a:sym typeface="Cabin"/>
              </a:rPr>
              <a:t>environment</a:t>
            </a:r>
            <a:r>
              <a:rPr lang="en-US">
                <a:solidFill>
                  <a:schemeClr val="dk1"/>
                </a:solidFill>
                <a:latin typeface="Cabin"/>
                <a:ea typeface="Cabin"/>
                <a:cs typeface="Cabin"/>
                <a:sym typeface="Cabin"/>
              </a:rPr>
              <a:t> affects mobility, connectivity, access to resources, wellness, and transportation choices. </a:t>
            </a:r>
            <a:r>
              <a:rPr lang="en-US">
                <a:solidFill>
                  <a:schemeClr val="dk1"/>
                </a:solidFill>
                <a:latin typeface="Cabin"/>
                <a:ea typeface="Cabin"/>
                <a:cs typeface="Cabin"/>
                <a:sym typeface="Cabin"/>
              </a:rPr>
              <a:t>(Environmental Literacy and Sustainability, Standards 1, 3, 6; Health Standards 1, 2)</a:t>
            </a:r>
            <a:endParaRPr>
              <a:solidFill>
                <a:schemeClr val="dk1"/>
              </a:solidFill>
              <a:latin typeface="Cabin"/>
              <a:ea typeface="Cabin"/>
              <a:cs typeface="Cabin"/>
              <a:sym typeface="Cabin"/>
            </a:endParaRPr>
          </a:p>
          <a:p>
            <a:pPr indent="-317500" lvl="1" marL="914400" rtl="0" algn="l">
              <a:spcBef>
                <a:spcPts val="600"/>
              </a:spcBef>
              <a:spcAft>
                <a:spcPts val="0"/>
              </a:spcAft>
              <a:buClr>
                <a:schemeClr val="dk1"/>
              </a:buClr>
              <a:buSzPts val="1400"/>
              <a:buFont typeface="Cabin"/>
              <a:buChar char="•"/>
            </a:pPr>
            <a:r>
              <a:rPr lang="en-US">
                <a:solidFill>
                  <a:schemeClr val="dk1"/>
                </a:solidFill>
                <a:latin typeface="Cabin"/>
                <a:ea typeface="Cabin"/>
                <a:cs typeface="Cabin"/>
                <a:sym typeface="Cabin"/>
              </a:rPr>
              <a:t>Identify or compare built </a:t>
            </a:r>
            <a:r>
              <a:rPr lang="en-US">
                <a:solidFill>
                  <a:schemeClr val="dk1"/>
                </a:solidFill>
                <a:latin typeface="Cabin"/>
                <a:ea typeface="Cabin"/>
                <a:cs typeface="Cabin"/>
                <a:sym typeface="Cabin"/>
              </a:rPr>
              <a:t>environment</a:t>
            </a:r>
            <a:r>
              <a:rPr lang="en-US">
                <a:solidFill>
                  <a:schemeClr val="dk1"/>
                </a:solidFill>
                <a:latin typeface="Cabin"/>
                <a:ea typeface="Cabin"/>
                <a:cs typeface="Cabin"/>
                <a:sym typeface="Cabin"/>
              </a:rPr>
              <a:t> areas in the community that promote well-being and explain why. Discuss the impacts on society. (</a:t>
            </a:r>
            <a:r>
              <a:rPr lang="en-US">
                <a:solidFill>
                  <a:schemeClr val="dk1"/>
                </a:solidFill>
                <a:latin typeface="Cabin"/>
                <a:ea typeface="Cabin"/>
                <a:cs typeface="Cabin"/>
                <a:sym typeface="Cabin"/>
              </a:rPr>
              <a:t>Environmental Literacy and Sustainability, Standards 1)</a:t>
            </a:r>
            <a:endParaRPr>
              <a:solidFill>
                <a:schemeClr val="dk1"/>
              </a:solidFill>
              <a:latin typeface="Cabin"/>
              <a:ea typeface="Cabin"/>
              <a:cs typeface="Cabin"/>
              <a:sym typeface="Cabin"/>
            </a:endParaRPr>
          </a:p>
          <a:p>
            <a:pPr indent="-317500" lvl="1" marL="914400" rtl="0" algn="l">
              <a:spcBef>
                <a:spcPts val="600"/>
              </a:spcBef>
              <a:spcAft>
                <a:spcPts val="0"/>
              </a:spcAft>
              <a:buClr>
                <a:schemeClr val="dk1"/>
              </a:buClr>
              <a:buSzPts val="1400"/>
              <a:buFont typeface="Cabin"/>
              <a:buChar char="•"/>
            </a:pPr>
            <a:r>
              <a:rPr lang="en-US">
                <a:solidFill>
                  <a:schemeClr val="dk1"/>
                </a:solidFill>
                <a:latin typeface="Cabin"/>
                <a:ea typeface="Cabin"/>
                <a:cs typeface="Cabin"/>
                <a:sym typeface="Cabin"/>
              </a:rPr>
              <a:t>Apply the knowledge about the connection between the physical built environment, social environment, and planning to plan a route to school. </a:t>
            </a:r>
            <a:r>
              <a:rPr lang="en-US">
                <a:solidFill>
                  <a:schemeClr val="dk1"/>
                </a:solidFill>
                <a:latin typeface="Cabin"/>
                <a:ea typeface="Cabin"/>
                <a:cs typeface="Cabin"/>
                <a:sym typeface="Cabin"/>
              </a:rPr>
              <a:t>(Environmental Literacy and Sustainability, Standards 1, 6)</a:t>
            </a:r>
            <a:endParaRPr i="0" u="none" cap="none" strike="noStrike">
              <a:solidFill>
                <a:schemeClr val="dk1"/>
              </a:solidFill>
              <a:latin typeface="Cabin"/>
              <a:ea typeface="Cabin"/>
              <a:cs typeface="Cabin"/>
              <a:sym typeface="Cabin"/>
            </a:endParaRPr>
          </a:p>
          <a:p>
            <a:pPr indent="0" lvl="0" marL="0" rtl="0" algn="l">
              <a:spcBef>
                <a:spcPts val="600"/>
              </a:spcBef>
              <a:spcAft>
                <a:spcPts val="0"/>
              </a:spcAft>
              <a:buClr>
                <a:schemeClr val="dk1"/>
              </a:buClr>
              <a:buSzPts val="1800"/>
              <a:buFont typeface="Arial"/>
              <a:buNone/>
            </a:pPr>
            <a:r>
              <a:rPr b="1" lang="en-US" sz="1600">
                <a:solidFill>
                  <a:schemeClr val="dk1"/>
                </a:solidFill>
                <a:latin typeface="Cabin"/>
                <a:ea typeface="Cabin"/>
                <a:cs typeface="Cabin"/>
                <a:sym typeface="Cabin"/>
              </a:rPr>
              <a:t>Day 3: Class Presentations</a:t>
            </a:r>
            <a:endParaRPr sz="1600">
              <a:solidFill>
                <a:schemeClr val="dk1"/>
              </a:solidFill>
              <a:latin typeface="Cabin"/>
              <a:ea typeface="Cabin"/>
              <a:cs typeface="Cabin"/>
              <a:sym typeface="Cabin"/>
            </a:endParaRPr>
          </a:p>
          <a:p>
            <a:pPr indent="-317500" lvl="1" marL="914400" rtl="0" algn="l">
              <a:spcBef>
                <a:spcPts val="600"/>
              </a:spcBef>
              <a:spcAft>
                <a:spcPts val="0"/>
              </a:spcAft>
              <a:buClr>
                <a:schemeClr val="dk1"/>
              </a:buClr>
              <a:buSzPts val="1400"/>
              <a:buFont typeface="Cabin"/>
              <a:buChar char="•"/>
            </a:pPr>
            <a:r>
              <a:rPr lang="en-US">
                <a:solidFill>
                  <a:schemeClr val="dk1"/>
                </a:solidFill>
                <a:latin typeface="Cabin"/>
                <a:ea typeface="Cabin"/>
                <a:cs typeface="Cabin"/>
                <a:sym typeface="Cabin"/>
              </a:rPr>
              <a:t>Identify changes and processes for affecting change in their environment (Environmental Literacy and Sustainability, Standards 6, 7)</a:t>
            </a:r>
            <a:endParaRPr sz="1600">
              <a:solidFill>
                <a:schemeClr val="dk1"/>
              </a:solidFill>
              <a:latin typeface="Cabin"/>
              <a:ea typeface="Cabin"/>
              <a:cs typeface="Cabin"/>
              <a:sym typeface="Cabin"/>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descr="_SRTS_PPT_secondary_kids" id="124" name="Google Shape;124;p17"/>
          <p:cNvPicPr preferRelativeResize="0"/>
          <p:nvPr/>
        </p:nvPicPr>
        <p:blipFill rotWithShape="1">
          <a:blip r:embed="rId4">
            <a:alphaModFix/>
          </a:blip>
          <a:srcRect b="0" l="0" r="0" t="0"/>
          <a:stretch/>
        </p:blipFill>
        <p:spPr>
          <a:xfrm>
            <a:off x="0" y="0"/>
            <a:ext cx="9144000" cy="6858000"/>
          </a:xfrm>
          <a:prstGeom prst="rect">
            <a:avLst/>
          </a:prstGeom>
          <a:noFill/>
          <a:ln>
            <a:noFill/>
          </a:ln>
        </p:spPr>
      </p:pic>
      <p:sp>
        <p:nvSpPr>
          <p:cNvPr id="125" name="Google Shape;125;p17"/>
          <p:cNvSpPr txBox="1"/>
          <p:nvPr/>
        </p:nvSpPr>
        <p:spPr>
          <a:xfrm>
            <a:off x="839860" y="1371600"/>
            <a:ext cx="7464300" cy="55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2"/>
              </a:buClr>
              <a:buSzPts val="2400"/>
              <a:buFont typeface="Arial"/>
              <a:buNone/>
            </a:pPr>
            <a:r>
              <a:rPr b="1" i="0" lang="en-US" sz="3000" u="none" cap="none" strike="noStrike">
                <a:solidFill>
                  <a:schemeClr val="lt2"/>
                </a:solidFill>
                <a:latin typeface="Cabin Sketch"/>
                <a:ea typeface="Cabin Sketch"/>
                <a:cs typeface="Cabin Sketch"/>
                <a:sym typeface="Cabin Sketch"/>
              </a:rPr>
              <a:t>Lesson Plan Instructions</a:t>
            </a:r>
            <a:endParaRPr sz="3000">
              <a:latin typeface="Cabin Sketch"/>
              <a:ea typeface="Cabin Sketch"/>
              <a:cs typeface="Cabin Sketch"/>
              <a:sym typeface="Cabin Sketch"/>
            </a:endParaRPr>
          </a:p>
        </p:txBody>
      </p:sp>
      <p:sp>
        <p:nvSpPr>
          <p:cNvPr id="126" name="Google Shape;126;p17"/>
          <p:cNvSpPr txBox="1"/>
          <p:nvPr/>
        </p:nvSpPr>
        <p:spPr>
          <a:xfrm>
            <a:off x="533400" y="1871365"/>
            <a:ext cx="8077200" cy="4063500"/>
          </a:xfrm>
          <a:prstGeom prst="rect">
            <a:avLst/>
          </a:prstGeom>
          <a:noFill/>
          <a:ln>
            <a:noFill/>
          </a:ln>
        </p:spPr>
        <p:txBody>
          <a:bodyPr anchorCtr="0" anchor="t" bIns="45700" lIns="91425" spcFirstLastPara="1" rIns="91425" wrap="square" tIns="45700">
            <a:spAutoFit/>
          </a:bodyPr>
          <a:lstStyle/>
          <a:p>
            <a:pPr indent="-228600" lvl="0" marL="342900" marR="0" rtl="0" algn="l">
              <a:lnSpc>
                <a:spcPct val="100000"/>
              </a:lnSpc>
              <a:spcBef>
                <a:spcPts val="0"/>
              </a:spcBef>
              <a:spcAft>
                <a:spcPts val="0"/>
              </a:spcAft>
              <a:buClr>
                <a:schemeClr val="dk1"/>
              </a:buClr>
              <a:buSzPts val="1800"/>
              <a:buFont typeface="Arial"/>
              <a:buNone/>
            </a:pPr>
            <a:r>
              <a:t/>
            </a:r>
            <a:endParaRPr i="0" sz="1800" u="none" cap="none" strike="noStrike">
              <a:solidFill>
                <a:schemeClr val="dk1"/>
              </a:solidFill>
              <a:latin typeface="Cabin"/>
              <a:ea typeface="Cabin"/>
              <a:cs typeface="Cabin"/>
              <a:sym typeface="Cabin"/>
            </a:endParaRPr>
          </a:p>
          <a:p>
            <a:pPr indent="-342900" lvl="0" marL="342900" marR="0" rtl="0" algn="l">
              <a:lnSpc>
                <a:spcPct val="100000"/>
              </a:lnSpc>
              <a:spcBef>
                <a:spcPts val="0"/>
              </a:spcBef>
              <a:spcAft>
                <a:spcPts val="0"/>
              </a:spcAft>
              <a:buClr>
                <a:schemeClr val="dk1"/>
              </a:buClr>
              <a:buSzPts val="1800"/>
              <a:buFont typeface="Cabin"/>
              <a:buAutoNum type="arabicPeriod"/>
            </a:pPr>
            <a:r>
              <a:rPr i="0" lang="en-US" sz="1800" u="none" cap="none" strike="noStrike">
                <a:solidFill>
                  <a:schemeClr val="dk1"/>
                </a:solidFill>
                <a:latin typeface="Cabin"/>
                <a:ea typeface="Cabin"/>
                <a:cs typeface="Cabin"/>
                <a:sym typeface="Cabin"/>
              </a:rPr>
              <a:t>Select the dates and times you would like to run the project.</a:t>
            </a:r>
            <a:endParaRPr>
              <a:latin typeface="Cabin"/>
              <a:ea typeface="Cabin"/>
              <a:cs typeface="Cabin"/>
              <a:sym typeface="Cabin"/>
            </a:endParaRPr>
          </a:p>
          <a:p>
            <a:pPr indent="-342900" lvl="0" marL="342900" marR="0" rtl="0" algn="l">
              <a:lnSpc>
                <a:spcPct val="100000"/>
              </a:lnSpc>
              <a:spcBef>
                <a:spcPts val="1200"/>
              </a:spcBef>
              <a:spcAft>
                <a:spcPts val="0"/>
              </a:spcAft>
              <a:buClr>
                <a:schemeClr val="dk1"/>
              </a:buClr>
              <a:buSzPts val="1800"/>
              <a:buFont typeface="Cabin"/>
              <a:buAutoNum type="arabicPeriod"/>
            </a:pPr>
            <a:r>
              <a:rPr i="0" lang="en-US" sz="1800" u="none" cap="none" strike="noStrike">
                <a:solidFill>
                  <a:schemeClr val="dk1"/>
                </a:solidFill>
                <a:latin typeface="Cabin"/>
                <a:ea typeface="Cabin"/>
                <a:cs typeface="Cabin"/>
                <a:sym typeface="Cabin"/>
              </a:rPr>
              <a:t>Discuss with your principal if off-campus walk audits are feasible.</a:t>
            </a:r>
            <a:endParaRPr>
              <a:latin typeface="Cabin"/>
              <a:ea typeface="Cabin"/>
              <a:cs typeface="Cabin"/>
              <a:sym typeface="Cabin"/>
            </a:endParaRPr>
          </a:p>
          <a:p>
            <a:pPr indent="-342900" lvl="0" marL="342900" marR="0" rtl="0" algn="l">
              <a:lnSpc>
                <a:spcPct val="100000"/>
              </a:lnSpc>
              <a:spcBef>
                <a:spcPts val="1200"/>
              </a:spcBef>
              <a:spcAft>
                <a:spcPts val="0"/>
              </a:spcAft>
              <a:buClr>
                <a:schemeClr val="dk1"/>
              </a:buClr>
              <a:buSzPts val="1800"/>
              <a:buFont typeface="Cabin"/>
              <a:buAutoNum type="arabicPeriod"/>
            </a:pPr>
            <a:r>
              <a:rPr i="0" lang="en-US" sz="1800" u="none" cap="none" strike="noStrike">
                <a:solidFill>
                  <a:schemeClr val="dk1"/>
                </a:solidFill>
                <a:latin typeface="Cabin"/>
                <a:ea typeface="Cabin"/>
                <a:cs typeface="Cabin"/>
                <a:sym typeface="Cabin"/>
              </a:rPr>
              <a:t>Reach out to the ECWRPC Safe Routes to School team to schedule your in-class presentation: </a:t>
            </a:r>
            <a:r>
              <a:rPr i="0" lang="en-US" sz="1800" u="none" cap="none" strike="noStrike">
                <a:solidFill>
                  <a:schemeClr val="dk1"/>
                </a:solidFill>
                <a:highlight>
                  <a:srgbClr val="FFFF00"/>
                </a:highlight>
                <a:latin typeface="Cabin"/>
                <a:ea typeface="Cabin"/>
                <a:cs typeface="Cabin"/>
                <a:sym typeface="Cabin"/>
              </a:rPr>
              <a:t>[insert the contact email]</a:t>
            </a:r>
            <a:endParaRPr>
              <a:latin typeface="Cabin"/>
              <a:ea typeface="Cabin"/>
              <a:cs typeface="Cabin"/>
              <a:sym typeface="Cabin"/>
            </a:endParaRPr>
          </a:p>
          <a:p>
            <a:pPr indent="-342900" lvl="0" marL="342900" marR="0" rtl="0" algn="l">
              <a:lnSpc>
                <a:spcPct val="100000"/>
              </a:lnSpc>
              <a:spcBef>
                <a:spcPts val="1200"/>
              </a:spcBef>
              <a:spcAft>
                <a:spcPts val="0"/>
              </a:spcAft>
              <a:buClr>
                <a:schemeClr val="dk1"/>
              </a:buClr>
              <a:buSzPts val="1800"/>
              <a:buFont typeface="Cabin"/>
              <a:buAutoNum type="arabicPeriod"/>
            </a:pPr>
            <a:r>
              <a:rPr i="0" lang="en-US" sz="1800" u="none" cap="none" strike="noStrike">
                <a:solidFill>
                  <a:schemeClr val="dk1"/>
                </a:solidFill>
                <a:latin typeface="Cabin"/>
                <a:ea typeface="Cabin"/>
                <a:cs typeface="Cabin"/>
                <a:sym typeface="Cabin"/>
              </a:rPr>
              <a:t>Check out the print and digital materials on </a:t>
            </a:r>
            <a:r>
              <a:rPr i="0" lang="en-US" sz="1800" u="none" cap="none" strike="noStrike">
                <a:solidFill>
                  <a:schemeClr val="dk1"/>
                </a:solidFill>
                <a:highlight>
                  <a:srgbClr val="FFFF00"/>
                </a:highlight>
                <a:latin typeface="Cabin"/>
                <a:ea typeface="Cabin"/>
                <a:cs typeface="Cabin"/>
                <a:sym typeface="Cabin"/>
              </a:rPr>
              <a:t>[</a:t>
            </a:r>
            <a:r>
              <a:rPr lang="en-US" sz="1800">
                <a:solidFill>
                  <a:schemeClr val="dk1"/>
                </a:solidFill>
                <a:highlight>
                  <a:srgbClr val="FFFF00"/>
                </a:highlight>
                <a:latin typeface="Cabin"/>
                <a:ea typeface="Cabin"/>
                <a:cs typeface="Cabin"/>
                <a:sym typeface="Cabin"/>
              </a:rPr>
              <a:t>https://eastcentralsrts.org/URL</a:t>
            </a:r>
            <a:r>
              <a:rPr i="0" lang="en-US" sz="1800" u="none" cap="none" strike="noStrike">
                <a:solidFill>
                  <a:schemeClr val="dk1"/>
                </a:solidFill>
                <a:highlight>
                  <a:srgbClr val="FFFF00"/>
                </a:highlight>
                <a:latin typeface="Cabin"/>
                <a:ea typeface="Cabin"/>
                <a:cs typeface="Cabin"/>
                <a:sym typeface="Cabin"/>
              </a:rPr>
              <a:t>]</a:t>
            </a:r>
            <a:r>
              <a:rPr lang="en-US" sz="1800">
                <a:solidFill>
                  <a:schemeClr val="dk1"/>
                </a:solidFill>
                <a:highlight>
                  <a:srgbClr val="FFFF00"/>
                </a:highlight>
                <a:latin typeface="Cabin"/>
                <a:ea typeface="Cabin"/>
                <a:cs typeface="Cabin"/>
                <a:sym typeface="Cabin"/>
              </a:rPr>
              <a:t> </a:t>
            </a:r>
            <a:endParaRPr sz="1800">
              <a:solidFill>
                <a:schemeClr val="dk1"/>
              </a:solidFill>
              <a:highlight>
                <a:srgbClr val="FFFF00"/>
              </a:highlight>
              <a:latin typeface="Cabin"/>
              <a:ea typeface="Cabin"/>
              <a:cs typeface="Cabin"/>
              <a:sym typeface="Cabin"/>
            </a:endParaRPr>
          </a:p>
          <a:p>
            <a:pPr indent="-342900" lvl="0" marL="342900" marR="0" rtl="0" algn="l">
              <a:lnSpc>
                <a:spcPct val="100000"/>
              </a:lnSpc>
              <a:spcBef>
                <a:spcPts val="1200"/>
              </a:spcBef>
              <a:spcAft>
                <a:spcPts val="0"/>
              </a:spcAft>
              <a:buClr>
                <a:schemeClr val="dk1"/>
              </a:buClr>
              <a:buSzPts val="1800"/>
              <a:buFont typeface="Cabin"/>
              <a:buAutoNum type="arabicPeriod"/>
            </a:pPr>
            <a:r>
              <a:rPr i="0" lang="en-US" sz="1800" u="none" cap="none" strike="noStrike">
                <a:solidFill>
                  <a:schemeClr val="dk1"/>
                </a:solidFill>
                <a:latin typeface="Cabin"/>
                <a:ea typeface="Cabin"/>
                <a:cs typeface="Cabin"/>
                <a:sym typeface="Cabin"/>
              </a:rPr>
              <a:t>Send home permission slips for students to participate in the Walk Audit </a:t>
            </a:r>
            <a:r>
              <a:rPr i="0" lang="en-US" sz="1800" u="none" cap="none" strike="noStrike">
                <a:solidFill>
                  <a:schemeClr val="dk1"/>
                </a:solidFill>
                <a:highlight>
                  <a:srgbClr val="FFFF00"/>
                </a:highlight>
                <a:latin typeface="Cabin"/>
                <a:ea typeface="Cabin"/>
                <a:cs typeface="Cabin"/>
                <a:sym typeface="Cabin"/>
              </a:rPr>
              <a:t>[</a:t>
            </a:r>
            <a:r>
              <a:rPr lang="en-US" sz="1800">
                <a:solidFill>
                  <a:schemeClr val="dk1"/>
                </a:solidFill>
                <a:highlight>
                  <a:srgbClr val="FFFF00"/>
                </a:highlight>
                <a:latin typeface="Cabin"/>
                <a:ea typeface="Cabin"/>
                <a:cs typeface="Cabin"/>
                <a:sym typeface="Cabin"/>
              </a:rPr>
              <a:t>insert ECW link</a:t>
            </a:r>
            <a:r>
              <a:rPr i="0" lang="en-US" sz="1800" u="none" cap="none" strike="noStrike">
                <a:solidFill>
                  <a:schemeClr val="dk1"/>
                </a:solidFill>
                <a:highlight>
                  <a:srgbClr val="FFFF00"/>
                </a:highlight>
                <a:latin typeface="Cabin"/>
                <a:ea typeface="Cabin"/>
                <a:cs typeface="Cabin"/>
                <a:sym typeface="Cabin"/>
              </a:rPr>
              <a:t>]</a:t>
            </a:r>
            <a:r>
              <a:rPr i="0" lang="en-US" sz="1800" u="none" cap="none" strike="noStrike">
                <a:solidFill>
                  <a:schemeClr val="dk1"/>
                </a:solidFill>
                <a:latin typeface="Cabin"/>
                <a:ea typeface="Cabin"/>
                <a:cs typeface="Cabin"/>
                <a:sym typeface="Cabin"/>
              </a:rPr>
              <a:t>. </a:t>
            </a:r>
            <a:endParaRPr>
              <a:latin typeface="Cabin"/>
              <a:ea typeface="Cabin"/>
              <a:cs typeface="Cabin"/>
              <a:sym typeface="Cabin"/>
            </a:endParaRPr>
          </a:p>
          <a:p>
            <a:pPr indent="-342900" lvl="0" marL="342900" marR="0" rtl="0" algn="l">
              <a:lnSpc>
                <a:spcPct val="100000"/>
              </a:lnSpc>
              <a:spcBef>
                <a:spcPts val="1200"/>
              </a:spcBef>
              <a:spcAft>
                <a:spcPts val="0"/>
              </a:spcAft>
              <a:buClr>
                <a:schemeClr val="dk1"/>
              </a:buClr>
              <a:buSzPts val="1800"/>
              <a:buFont typeface="Cabin"/>
              <a:buAutoNum type="arabicPeriod"/>
            </a:pPr>
            <a:r>
              <a:rPr i="0" lang="en-US" sz="1800" u="none" cap="none" strike="noStrike">
                <a:solidFill>
                  <a:schemeClr val="dk1"/>
                </a:solidFill>
                <a:latin typeface="Cabin"/>
                <a:ea typeface="Cabin"/>
                <a:cs typeface="Cabin"/>
                <a:sym typeface="Cabin"/>
              </a:rPr>
              <a:t>Notify </a:t>
            </a:r>
            <a:r>
              <a:rPr lang="en-US" sz="1800">
                <a:solidFill>
                  <a:schemeClr val="dk1"/>
                </a:solidFill>
                <a:latin typeface="Cabin"/>
                <a:ea typeface="Cabin"/>
                <a:cs typeface="Cabin"/>
                <a:sym typeface="Cabin"/>
              </a:rPr>
              <a:t>families </a:t>
            </a:r>
            <a:r>
              <a:rPr i="0" lang="en-US" sz="1800" u="none" cap="none" strike="noStrike">
                <a:solidFill>
                  <a:schemeClr val="dk1"/>
                </a:solidFill>
                <a:latin typeface="Cabin"/>
                <a:ea typeface="Cabin"/>
                <a:cs typeface="Cabin"/>
                <a:sym typeface="Cabin"/>
              </a:rPr>
              <a:t>and the school community about the project using this Newsletter blurb </a:t>
            </a:r>
            <a:r>
              <a:rPr i="0" lang="en-US" sz="1800" u="none" cap="none" strike="noStrike">
                <a:solidFill>
                  <a:schemeClr val="dk1"/>
                </a:solidFill>
                <a:highlight>
                  <a:srgbClr val="FFFF00"/>
                </a:highlight>
                <a:latin typeface="Cabin"/>
                <a:ea typeface="Cabin"/>
                <a:cs typeface="Cabin"/>
                <a:sym typeface="Cabin"/>
              </a:rPr>
              <a:t>[</a:t>
            </a:r>
            <a:r>
              <a:rPr lang="en-US" sz="1800">
                <a:solidFill>
                  <a:schemeClr val="dk1"/>
                </a:solidFill>
                <a:highlight>
                  <a:srgbClr val="FFFF00"/>
                </a:highlight>
                <a:latin typeface="Cabin"/>
                <a:ea typeface="Cabin"/>
                <a:cs typeface="Cabin"/>
                <a:sym typeface="Cabin"/>
              </a:rPr>
              <a:t>insert ECW link</a:t>
            </a:r>
            <a:r>
              <a:rPr i="0" lang="en-US" sz="1800" u="none" cap="none" strike="noStrike">
                <a:solidFill>
                  <a:schemeClr val="dk1"/>
                </a:solidFill>
                <a:highlight>
                  <a:srgbClr val="FFFF00"/>
                </a:highlight>
                <a:latin typeface="Cabin"/>
                <a:ea typeface="Cabin"/>
                <a:cs typeface="Cabin"/>
                <a:sym typeface="Cabin"/>
              </a:rPr>
              <a:t>]</a:t>
            </a:r>
            <a:endParaRPr>
              <a:latin typeface="Cabin"/>
              <a:ea typeface="Cabin"/>
              <a:cs typeface="Cabin"/>
              <a:sym typeface="Cabin"/>
            </a:endParaRPr>
          </a:p>
          <a:p>
            <a:pPr indent="-342900" lvl="0" marL="342900" marR="0" rtl="0" algn="l">
              <a:lnSpc>
                <a:spcPct val="100000"/>
              </a:lnSpc>
              <a:spcBef>
                <a:spcPts val="1200"/>
              </a:spcBef>
              <a:spcAft>
                <a:spcPts val="0"/>
              </a:spcAft>
              <a:buClr>
                <a:schemeClr val="dk1"/>
              </a:buClr>
              <a:buSzPts val="1800"/>
              <a:buFont typeface="Cabin"/>
              <a:buAutoNum type="arabicPeriod"/>
            </a:pPr>
            <a:r>
              <a:rPr i="0" lang="en-US" sz="1800" u="none" cap="none" strike="noStrike">
                <a:solidFill>
                  <a:schemeClr val="dk1"/>
                </a:solidFill>
                <a:latin typeface="Cabin"/>
                <a:ea typeface="Cabin"/>
                <a:cs typeface="Cabin"/>
                <a:sym typeface="Cabin"/>
              </a:rPr>
              <a:t>Implement the Lesson Plans</a:t>
            </a:r>
            <a:endParaRPr>
              <a:latin typeface="Cabin"/>
              <a:ea typeface="Cabin"/>
              <a:cs typeface="Cabin"/>
              <a:sym typeface="Cabin"/>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descr="_SRTS_title_02" id="132" name="Google Shape;132;p18"/>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133" name="Google Shape;133;p18"/>
          <p:cNvSpPr txBox="1"/>
          <p:nvPr/>
        </p:nvSpPr>
        <p:spPr>
          <a:xfrm>
            <a:off x="607950" y="2086000"/>
            <a:ext cx="3944700" cy="3940500"/>
          </a:xfrm>
          <a:prstGeom prst="rect">
            <a:avLst/>
          </a:prstGeom>
          <a:noFill/>
          <a:ln>
            <a:noFill/>
          </a:ln>
        </p:spPr>
        <p:txBody>
          <a:bodyPr anchorCtr="0" anchor="t" bIns="45700" lIns="91425" spcFirstLastPara="1" rIns="91425" wrap="square" tIns="45700">
            <a:spAutoFit/>
          </a:bodyPr>
          <a:lstStyle/>
          <a:p>
            <a:pPr indent="0" lvl="0" marL="0" rtl="0" algn="l">
              <a:spcBef>
                <a:spcPts val="600"/>
              </a:spcBef>
              <a:spcAft>
                <a:spcPts val="0"/>
              </a:spcAft>
              <a:buNone/>
            </a:pPr>
            <a:r>
              <a:rPr b="1" lang="en-US">
                <a:solidFill>
                  <a:schemeClr val="dk1"/>
                </a:solidFill>
                <a:latin typeface="Cabin"/>
                <a:ea typeface="Cabin"/>
                <a:cs typeface="Cabin"/>
                <a:sym typeface="Cabin"/>
              </a:rPr>
              <a:t>Learning Objectives:</a:t>
            </a:r>
            <a:endParaRPr b="1">
              <a:solidFill>
                <a:schemeClr val="dk1"/>
              </a:solidFill>
              <a:latin typeface="Cabin"/>
              <a:ea typeface="Cabin"/>
              <a:cs typeface="Cabin"/>
              <a:sym typeface="Cabin"/>
            </a:endParaRPr>
          </a:p>
          <a:p>
            <a:pPr indent="-317500" lvl="0" marL="457200" rtl="0" algn="l">
              <a:spcBef>
                <a:spcPts val="0"/>
              </a:spcBef>
              <a:spcAft>
                <a:spcPts val="0"/>
              </a:spcAft>
              <a:buClr>
                <a:schemeClr val="dk1"/>
              </a:buClr>
              <a:buSzPts val="1400"/>
              <a:buFont typeface="Cabin"/>
              <a:buChar char="●"/>
            </a:pPr>
            <a:r>
              <a:rPr lang="en-US">
                <a:solidFill>
                  <a:schemeClr val="dk1"/>
                </a:solidFill>
                <a:latin typeface="Cabin"/>
                <a:ea typeface="Cabin"/>
                <a:cs typeface="Cabin"/>
                <a:sym typeface="Cabin"/>
              </a:rPr>
              <a:t>Learn about the relationship between the physical built environment and social environment. (Environmental Literacy and Sustainability, Standards 1, 2, 3)</a:t>
            </a:r>
            <a:endParaRPr>
              <a:solidFill>
                <a:schemeClr val="dk1"/>
              </a:solidFill>
              <a:latin typeface="Cabin"/>
              <a:ea typeface="Cabin"/>
              <a:cs typeface="Cabin"/>
              <a:sym typeface="Cabin"/>
            </a:endParaRPr>
          </a:p>
          <a:p>
            <a:pPr indent="-317500" lvl="0" marL="457200" rtl="0" algn="l">
              <a:spcBef>
                <a:spcPts val="1000"/>
              </a:spcBef>
              <a:spcAft>
                <a:spcPts val="0"/>
              </a:spcAft>
              <a:buClr>
                <a:schemeClr val="dk1"/>
              </a:buClr>
              <a:buSzPts val="1400"/>
              <a:buFont typeface="Cabin"/>
              <a:buChar char="●"/>
            </a:pPr>
            <a:r>
              <a:rPr lang="en-US">
                <a:solidFill>
                  <a:schemeClr val="dk1"/>
                </a:solidFill>
                <a:latin typeface="Cabin"/>
                <a:ea typeface="Cabin"/>
                <a:cs typeface="Cabin"/>
                <a:sym typeface="Cabin"/>
              </a:rPr>
              <a:t>Learn how decisions are made about the physical built environment through community and active transportation planning. (Environmental Literacy and Sustainability, Standards  1, 3, 5)</a:t>
            </a:r>
            <a:endParaRPr>
              <a:solidFill>
                <a:schemeClr val="dk1"/>
              </a:solidFill>
              <a:latin typeface="Cabin"/>
              <a:ea typeface="Cabin"/>
              <a:cs typeface="Cabin"/>
              <a:sym typeface="Cabin"/>
            </a:endParaRPr>
          </a:p>
          <a:p>
            <a:pPr indent="0" lvl="0" marL="0" rtl="0" algn="l">
              <a:spcBef>
                <a:spcPts val="1000"/>
              </a:spcBef>
              <a:spcAft>
                <a:spcPts val="0"/>
              </a:spcAft>
              <a:buNone/>
            </a:pPr>
            <a:r>
              <a:t/>
            </a:r>
            <a:endParaRPr b="1">
              <a:solidFill>
                <a:schemeClr val="dk1"/>
              </a:solidFill>
              <a:latin typeface="Cabin"/>
              <a:ea typeface="Cabin"/>
              <a:cs typeface="Cabin"/>
              <a:sym typeface="Cabin"/>
            </a:endParaRPr>
          </a:p>
          <a:p>
            <a:pPr indent="0" lvl="0" marL="0" rtl="0" algn="l">
              <a:spcBef>
                <a:spcPts val="1000"/>
              </a:spcBef>
              <a:spcAft>
                <a:spcPts val="0"/>
              </a:spcAft>
              <a:buNone/>
            </a:pPr>
            <a:r>
              <a:rPr b="1" lang="en-US">
                <a:solidFill>
                  <a:schemeClr val="dk1"/>
                </a:solidFill>
                <a:latin typeface="Cabin"/>
                <a:ea typeface="Cabin"/>
                <a:cs typeface="Cabin"/>
                <a:sym typeface="Cabin"/>
              </a:rPr>
              <a:t>Logistics</a:t>
            </a:r>
            <a:r>
              <a:rPr lang="en-US">
                <a:solidFill>
                  <a:schemeClr val="dk1"/>
                </a:solidFill>
                <a:latin typeface="Cabin"/>
                <a:ea typeface="Cabin"/>
                <a:cs typeface="Cabin"/>
                <a:sym typeface="Cabin"/>
              </a:rPr>
              <a:t>: </a:t>
            </a:r>
            <a:endParaRPr>
              <a:solidFill>
                <a:schemeClr val="dk1"/>
              </a:solidFill>
              <a:latin typeface="Cabin"/>
              <a:ea typeface="Cabin"/>
              <a:cs typeface="Cabin"/>
              <a:sym typeface="Cabin"/>
            </a:endParaRPr>
          </a:p>
          <a:p>
            <a:pPr indent="-317500" lvl="0" marL="457200" rtl="0" algn="l">
              <a:spcBef>
                <a:spcPts val="600"/>
              </a:spcBef>
              <a:spcAft>
                <a:spcPts val="0"/>
              </a:spcAft>
              <a:buClr>
                <a:schemeClr val="dk1"/>
              </a:buClr>
              <a:buSzPts val="1400"/>
              <a:buFont typeface="Cabin"/>
              <a:buChar char="●"/>
            </a:pPr>
            <a:r>
              <a:rPr lang="en-US">
                <a:solidFill>
                  <a:schemeClr val="dk1"/>
                </a:solidFill>
                <a:latin typeface="Cabin"/>
                <a:ea typeface="Cabin"/>
                <a:cs typeface="Cabin"/>
                <a:sym typeface="Cabin"/>
              </a:rPr>
              <a:t>Time: 30 - 45 minutes </a:t>
            </a:r>
            <a:endParaRPr>
              <a:solidFill>
                <a:schemeClr val="dk1"/>
              </a:solidFill>
              <a:latin typeface="Cabin"/>
              <a:ea typeface="Cabin"/>
              <a:cs typeface="Cabin"/>
              <a:sym typeface="Cabin"/>
            </a:endParaRPr>
          </a:p>
          <a:p>
            <a:pPr indent="-317500" lvl="0" marL="457200" rtl="0" algn="l">
              <a:spcBef>
                <a:spcPts val="600"/>
              </a:spcBef>
              <a:spcAft>
                <a:spcPts val="0"/>
              </a:spcAft>
              <a:buClr>
                <a:schemeClr val="dk1"/>
              </a:buClr>
              <a:buSzPts val="1400"/>
              <a:buFont typeface="Cabin"/>
              <a:buChar char="●"/>
            </a:pPr>
            <a:r>
              <a:rPr lang="en-US">
                <a:solidFill>
                  <a:schemeClr val="dk1"/>
                </a:solidFill>
                <a:latin typeface="Cabin"/>
                <a:ea typeface="Cabin"/>
                <a:cs typeface="Cabin"/>
                <a:sym typeface="Cabin"/>
              </a:rPr>
              <a:t>Location: Classroom</a:t>
            </a:r>
            <a:endParaRPr b="1">
              <a:solidFill>
                <a:schemeClr val="dk1"/>
              </a:solidFill>
              <a:latin typeface="Cabin"/>
              <a:ea typeface="Cabin"/>
              <a:cs typeface="Cabin"/>
              <a:sym typeface="Cabin"/>
            </a:endParaRPr>
          </a:p>
          <a:p>
            <a:pPr indent="0" lvl="0" marL="0" rtl="0" algn="l">
              <a:spcBef>
                <a:spcPts val="600"/>
              </a:spcBef>
              <a:spcAft>
                <a:spcPts val="0"/>
              </a:spcAft>
              <a:buNone/>
            </a:pPr>
            <a:r>
              <a:t/>
            </a:r>
            <a:endParaRPr b="1">
              <a:solidFill>
                <a:schemeClr val="dk1"/>
              </a:solidFill>
              <a:latin typeface="Cabin"/>
              <a:ea typeface="Cabin"/>
              <a:cs typeface="Cabin"/>
              <a:sym typeface="Cabin"/>
            </a:endParaRPr>
          </a:p>
        </p:txBody>
      </p:sp>
      <p:sp>
        <p:nvSpPr>
          <p:cNvPr id="134" name="Google Shape;134;p18"/>
          <p:cNvSpPr txBox="1"/>
          <p:nvPr/>
        </p:nvSpPr>
        <p:spPr>
          <a:xfrm>
            <a:off x="4828600" y="2086000"/>
            <a:ext cx="3756000" cy="35043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Clr>
                <a:schemeClr val="dk1"/>
              </a:buClr>
              <a:buSzPts val="1100"/>
              <a:buFont typeface="Arial"/>
              <a:buNone/>
            </a:pPr>
            <a:r>
              <a:rPr b="1" lang="en-US">
                <a:solidFill>
                  <a:schemeClr val="dk1"/>
                </a:solidFill>
                <a:latin typeface="Cabin"/>
                <a:ea typeface="Cabin"/>
                <a:cs typeface="Cabin"/>
                <a:sym typeface="Cabin"/>
              </a:rPr>
              <a:t>Materials</a:t>
            </a:r>
            <a:r>
              <a:rPr lang="en-US">
                <a:solidFill>
                  <a:schemeClr val="dk1"/>
                </a:solidFill>
                <a:latin typeface="Cabin"/>
                <a:ea typeface="Cabin"/>
                <a:cs typeface="Cabin"/>
                <a:sym typeface="Cabin"/>
              </a:rPr>
              <a:t>: </a:t>
            </a:r>
            <a:endParaRPr>
              <a:solidFill>
                <a:schemeClr val="dk1"/>
              </a:solidFill>
              <a:latin typeface="Cabin"/>
              <a:ea typeface="Cabin"/>
              <a:cs typeface="Cabin"/>
              <a:sym typeface="Cabin"/>
            </a:endParaRPr>
          </a:p>
          <a:p>
            <a:pPr indent="-317500" lvl="0" marL="457200" rtl="0" algn="l">
              <a:spcBef>
                <a:spcPts val="600"/>
              </a:spcBef>
              <a:spcAft>
                <a:spcPts val="0"/>
              </a:spcAft>
              <a:buClr>
                <a:schemeClr val="dk1"/>
              </a:buClr>
              <a:buSzPts val="1400"/>
              <a:buFont typeface="Cabin"/>
              <a:buChar char="●"/>
            </a:pPr>
            <a:r>
              <a:rPr lang="en-US">
                <a:solidFill>
                  <a:schemeClr val="dk1"/>
                </a:solidFill>
                <a:latin typeface="Cabin"/>
                <a:ea typeface="Cabin"/>
                <a:cs typeface="Cabin"/>
                <a:sym typeface="Cabin"/>
              </a:rPr>
              <a:t>Students need a sheet of paper on which they can take quick notes and reflections.</a:t>
            </a:r>
            <a:endParaRPr>
              <a:solidFill>
                <a:schemeClr val="dk1"/>
              </a:solidFill>
              <a:latin typeface="Cabin"/>
              <a:ea typeface="Cabin"/>
              <a:cs typeface="Cabin"/>
              <a:sym typeface="Cabin"/>
            </a:endParaRPr>
          </a:p>
          <a:p>
            <a:pPr indent="0" lvl="0" marL="457200" rtl="0" algn="l">
              <a:spcBef>
                <a:spcPts val="600"/>
              </a:spcBef>
              <a:spcAft>
                <a:spcPts val="0"/>
              </a:spcAft>
              <a:buNone/>
            </a:pPr>
            <a:r>
              <a:t/>
            </a:r>
            <a:endParaRPr>
              <a:solidFill>
                <a:schemeClr val="dk1"/>
              </a:solidFill>
              <a:latin typeface="Cabin"/>
              <a:ea typeface="Cabin"/>
              <a:cs typeface="Cabin"/>
              <a:sym typeface="Cabin"/>
            </a:endParaRPr>
          </a:p>
          <a:p>
            <a:pPr indent="0" lvl="0" marL="0" rtl="0" algn="l">
              <a:spcBef>
                <a:spcPts val="600"/>
              </a:spcBef>
              <a:spcAft>
                <a:spcPts val="0"/>
              </a:spcAft>
              <a:buClr>
                <a:schemeClr val="dk1"/>
              </a:buClr>
              <a:buSzPts val="1100"/>
              <a:buFont typeface="Arial"/>
              <a:buNone/>
            </a:pPr>
            <a:r>
              <a:rPr b="1" lang="en-US">
                <a:solidFill>
                  <a:schemeClr val="dk1"/>
                </a:solidFill>
                <a:latin typeface="Cabin"/>
                <a:ea typeface="Cabin"/>
                <a:cs typeface="Cabin"/>
                <a:sym typeface="Cabin"/>
              </a:rPr>
              <a:t>Vocabulary</a:t>
            </a:r>
            <a:r>
              <a:rPr b="1" lang="en-US">
                <a:solidFill>
                  <a:schemeClr val="dk1"/>
                </a:solidFill>
                <a:latin typeface="Cabin"/>
                <a:ea typeface="Cabin"/>
                <a:cs typeface="Cabin"/>
                <a:sym typeface="Cabin"/>
              </a:rPr>
              <a:t>: </a:t>
            </a:r>
            <a:endParaRPr b="1">
              <a:solidFill>
                <a:schemeClr val="dk1"/>
              </a:solidFill>
              <a:latin typeface="Cabin"/>
              <a:ea typeface="Cabin"/>
              <a:cs typeface="Cabin"/>
              <a:sym typeface="Cabin"/>
            </a:endParaRPr>
          </a:p>
          <a:p>
            <a:pPr indent="-317500" lvl="0" marL="457200" rtl="0" algn="l">
              <a:spcBef>
                <a:spcPts val="600"/>
              </a:spcBef>
              <a:spcAft>
                <a:spcPts val="0"/>
              </a:spcAft>
              <a:buClr>
                <a:schemeClr val="dk1"/>
              </a:buClr>
              <a:buSzPts val="1400"/>
              <a:buFont typeface="Cabin"/>
              <a:buChar char="●"/>
            </a:pPr>
            <a:r>
              <a:rPr lang="en-US">
                <a:solidFill>
                  <a:schemeClr val="dk1"/>
                </a:solidFill>
                <a:latin typeface="Cabin"/>
                <a:ea typeface="Cabin"/>
                <a:cs typeface="Cabin"/>
                <a:sym typeface="Cabin"/>
              </a:rPr>
              <a:t>City planner</a:t>
            </a:r>
            <a:endParaRPr>
              <a:solidFill>
                <a:schemeClr val="dk1"/>
              </a:solidFill>
              <a:latin typeface="Cabin"/>
              <a:ea typeface="Cabin"/>
              <a:cs typeface="Cabin"/>
              <a:sym typeface="Cabin"/>
            </a:endParaRPr>
          </a:p>
          <a:p>
            <a:pPr indent="-317500" lvl="0" marL="457200" rtl="0" algn="l">
              <a:spcBef>
                <a:spcPts val="1000"/>
              </a:spcBef>
              <a:spcAft>
                <a:spcPts val="0"/>
              </a:spcAft>
              <a:buClr>
                <a:schemeClr val="dk1"/>
              </a:buClr>
              <a:buSzPts val="1400"/>
              <a:buFont typeface="Cabin"/>
              <a:buChar char="●"/>
            </a:pPr>
            <a:r>
              <a:rPr lang="en-US">
                <a:solidFill>
                  <a:schemeClr val="dk1"/>
                </a:solidFill>
                <a:latin typeface="Cabin"/>
                <a:ea typeface="Cabin"/>
                <a:cs typeface="Cabin"/>
                <a:sym typeface="Cabin"/>
              </a:rPr>
              <a:t>City engineer</a:t>
            </a:r>
            <a:endParaRPr>
              <a:solidFill>
                <a:schemeClr val="dk1"/>
              </a:solidFill>
              <a:latin typeface="Cabin"/>
              <a:ea typeface="Cabin"/>
              <a:cs typeface="Cabin"/>
              <a:sym typeface="Cabin"/>
            </a:endParaRPr>
          </a:p>
          <a:p>
            <a:pPr indent="-317500" lvl="0" marL="457200" rtl="0" algn="l">
              <a:spcBef>
                <a:spcPts val="1000"/>
              </a:spcBef>
              <a:spcAft>
                <a:spcPts val="0"/>
              </a:spcAft>
              <a:buClr>
                <a:schemeClr val="dk1"/>
              </a:buClr>
              <a:buSzPts val="1400"/>
              <a:buFont typeface="Cabin"/>
              <a:buChar char="●"/>
            </a:pPr>
            <a:r>
              <a:rPr lang="en-US">
                <a:solidFill>
                  <a:schemeClr val="dk1"/>
                </a:solidFill>
                <a:latin typeface="Cabin"/>
                <a:ea typeface="Cabin"/>
                <a:cs typeface="Cabin"/>
                <a:sym typeface="Cabin"/>
              </a:rPr>
              <a:t>Active transportation</a:t>
            </a:r>
            <a:endParaRPr>
              <a:solidFill>
                <a:schemeClr val="dk1"/>
              </a:solidFill>
              <a:latin typeface="Cabin"/>
              <a:ea typeface="Cabin"/>
              <a:cs typeface="Cabin"/>
              <a:sym typeface="Cabin"/>
            </a:endParaRPr>
          </a:p>
          <a:p>
            <a:pPr indent="-317500" lvl="0" marL="457200" rtl="0" algn="l">
              <a:spcBef>
                <a:spcPts val="1000"/>
              </a:spcBef>
              <a:spcAft>
                <a:spcPts val="0"/>
              </a:spcAft>
              <a:buClr>
                <a:schemeClr val="dk1"/>
              </a:buClr>
              <a:buSzPts val="1400"/>
              <a:buFont typeface="Cabin"/>
              <a:buChar char="●"/>
            </a:pPr>
            <a:r>
              <a:rPr lang="en-US">
                <a:solidFill>
                  <a:schemeClr val="dk1"/>
                </a:solidFill>
                <a:latin typeface="Cabin"/>
                <a:ea typeface="Cabin"/>
                <a:cs typeface="Cabin"/>
                <a:sym typeface="Cabin"/>
              </a:rPr>
              <a:t>Walkability</a:t>
            </a:r>
            <a:endParaRPr>
              <a:solidFill>
                <a:schemeClr val="dk1"/>
              </a:solidFill>
              <a:latin typeface="Cabin"/>
              <a:ea typeface="Cabin"/>
              <a:cs typeface="Cabin"/>
              <a:sym typeface="Cabin"/>
            </a:endParaRPr>
          </a:p>
          <a:p>
            <a:pPr indent="-317500" lvl="0" marL="457200" rtl="0" algn="l">
              <a:spcBef>
                <a:spcPts val="1000"/>
              </a:spcBef>
              <a:spcAft>
                <a:spcPts val="0"/>
              </a:spcAft>
              <a:buClr>
                <a:schemeClr val="dk1"/>
              </a:buClr>
              <a:buSzPts val="1400"/>
              <a:buFont typeface="Cabin"/>
              <a:buChar char="●"/>
            </a:pPr>
            <a:r>
              <a:rPr lang="en-US">
                <a:solidFill>
                  <a:schemeClr val="dk1"/>
                </a:solidFill>
                <a:latin typeface="Cabin"/>
                <a:ea typeface="Cabin"/>
                <a:cs typeface="Cabin"/>
                <a:sym typeface="Cabin"/>
              </a:rPr>
              <a:t>Bikeability</a:t>
            </a:r>
            <a:endParaRPr>
              <a:solidFill>
                <a:schemeClr val="dk1"/>
              </a:solidFill>
              <a:latin typeface="Cabin"/>
              <a:ea typeface="Cabin"/>
              <a:cs typeface="Cabin"/>
              <a:sym typeface="Cabin"/>
            </a:endParaRPr>
          </a:p>
          <a:p>
            <a:pPr indent="0" lvl="0" marL="0" rtl="0" algn="l">
              <a:spcBef>
                <a:spcPts val="1000"/>
              </a:spcBef>
              <a:spcAft>
                <a:spcPts val="0"/>
              </a:spcAft>
              <a:buNone/>
            </a:pPr>
            <a:r>
              <a:t/>
            </a:r>
            <a:endParaRPr/>
          </a:p>
        </p:txBody>
      </p:sp>
      <p:sp>
        <p:nvSpPr>
          <p:cNvPr id="135" name="Google Shape;135;p18"/>
          <p:cNvSpPr txBox="1"/>
          <p:nvPr/>
        </p:nvSpPr>
        <p:spPr>
          <a:xfrm>
            <a:off x="1307200" y="1116400"/>
            <a:ext cx="7976400" cy="969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2"/>
              </a:buClr>
              <a:buSzPts val="2400"/>
              <a:buFont typeface="Arial"/>
              <a:buNone/>
            </a:pPr>
            <a:r>
              <a:rPr b="1" lang="en-US" sz="2700">
                <a:solidFill>
                  <a:schemeClr val="lt2"/>
                </a:solidFill>
                <a:latin typeface="Cabin Sketch"/>
                <a:ea typeface="Cabin Sketch"/>
                <a:cs typeface="Cabin Sketch"/>
                <a:sym typeface="Cabin Sketch"/>
              </a:rPr>
              <a:t>Day 1: Community &amp; Transportation Planning</a:t>
            </a:r>
            <a:endParaRPr b="1" sz="2700">
              <a:solidFill>
                <a:schemeClr val="lt2"/>
              </a:solidFill>
              <a:latin typeface="Cabin Sketch"/>
              <a:ea typeface="Cabin Sketch"/>
              <a:cs typeface="Cabin Sketch"/>
              <a:sym typeface="Cabin Sketch"/>
            </a:endParaRPr>
          </a:p>
          <a:p>
            <a:pPr indent="0" lvl="0" marL="0" marR="0" rtl="0" algn="ctr">
              <a:lnSpc>
                <a:spcPct val="100000"/>
              </a:lnSpc>
              <a:spcBef>
                <a:spcPts val="0"/>
              </a:spcBef>
              <a:spcAft>
                <a:spcPts val="0"/>
              </a:spcAft>
              <a:buClr>
                <a:schemeClr val="lt2"/>
              </a:buClr>
              <a:buSzPts val="2400"/>
              <a:buFont typeface="Arial"/>
              <a:buNone/>
            </a:pPr>
            <a:r>
              <a:t/>
            </a:r>
            <a:endParaRPr b="1" sz="3000">
              <a:solidFill>
                <a:schemeClr val="lt2"/>
              </a:solidFill>
              <a:latin typeface="Cabin Sketch"/>
              <a:ea typeface="Cabin Sketch"/>
              <a:cs typeface="Cabin Sketch"/>
              <a:sym typeface="Cabin Sketch"/>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19"/>
          <p:cNvSpPr txBox="1"/>
          <p:nvPr>
            <p:ph type="ctrTitle"/>
          </p:nvPr>
        </p:nvSpPr>
        <p:spPr>
          <a:xfrm>
            <a:off x="685800" y="2130425"/>
            <a:ext cx="7772400" cy="1470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142" name="Google Shape;142;p19"/>
          <p:cNvSpPr txBox="1"/>
          <p:nvPr>
            <p:ph idx="1" type="subTitle"/>
          </p:nvPr>
        </p:nvSpPr>
        <p:spPr>
          <a:xfrm>
            <a:off x="1371600" y="3886200"/>
            <a:ext cx="6400800" cy="1752600"/>
          </a:xfrm>
          <a:prstGeom prst="rect">
            <a:avLst/>
          </a:prstGeom>
        </p:spPr>
        <p:txBody>
          <a:bodyPr anchorCtr="0" anchor="t" bIns="45700" lIns="91425" spcFirstLastPara="1" rIns="91425" wrap="square" tIns="45700">
            <a:noAutofit/>
          </a:bodyPr>
          <a:lstStyle/>
          <a:p>
            <a:pPr indent="0" lvl="0" marL="0" rtl="0" algn="ctr">
              <a:spcBef>
                <a:spcPts val="640"/>
              </a:spcBef>
              <a:spcAft>
                <a:spcPts val="0"/>
              </a:spcAft>
              <a:buNone/>
            </a:pPr>
            <a:r>
              <a:t/>
            </a:r>
            <a:endParaRPr/>
          </a:p>
        </p:txBody>
      </p:sp>
      <p:pic>
        <p:nvPicPr>
          <p:cNvPr descr="_SRTS_title_02" id="143" name="Google Shape;143;p19"/>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144" name="Google Shape;144;p19"/>
          <p:cNvSpPr txBox="1"/>
          <p:nvPr/>
        </p:nvSpPr>
        <p:spPr>
          <a:xfrm>
            <a:off x="1307200" y="1116400"/>
            <a:ext cx="7976400" cy="969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2"/>
              </a:buClr>
              <a:buSzPts val="2400"/>
              <a:buFont typeface="Arial"/>
              <a:buNone/>
            </a:pPr>
            <a:r>
              <a:rPr b="1" lang="en-US" sz="2700">
                <a:solidFill>
                  <a:schemeClr val="lt2"/>
                </a:solidFill>
                <a:latin typeface="Cabin Sketch"/>
                <a:ea typeface="Cabin Sketch"/>
                <a:cs typeface="Cabin Sketch"/>
                <a:sym typeface="Cabin Sketch"/>
              </a:rPr>
              <a:t>Day 1: Community &amp; Transportation Planning</a:t>
            </a:r>
            <a:endParaRPr b="1" sz="2700">
              <a:solidFill>
                <a:schemeClr val="lt2"/>
              </a:solidFill>
              <a:latin typeface="Cabin Sketch"/>
              <a:ea typeface="Cabin Sketch"/>
              <a:cs typeface="Cabin Sketch"/>
              <a:sym typeface="Cabin Sketch"/>
            </a:endParaRPr>
          </a:p>
          <a:p>
            <a:pPr indent="0" lvl="0" marL="0" marR="0" rtl="0" algn="ctr">
              <a:lnSpc>
                <a:spcPct val="100000"/>
              </a:lnSpc>
              <a:spcBef>
                <a:spcPts val="0"/>
              </a:spcBef>
              <a:spcAft>
                <a:spcPts val="0"/>
              </a:spcAft>
              <a:buClr>
                <a:schemeClr val="lt2"/>
              </a:buClr>
              <a:buSzPts val="2400"/>
              <a:buFont typeface="Arial"/>
              <a:buNone/>
            </a:pPr>
            <a:r>
              <a:t/>
            </a:r>
            <a:endParaRPr b="1" sz="3000">
              <a:solidFill>
                <a:schemeClr val="lt2"/>
              </a:solidFill>
              <a:latin typeface="Cabin Sketch"/>
              <a:ea typeface="Cabin Sketch"/>
              <a:cs typeface="Cabin Sketch"/>
              <a:sym typeface="Cabin Sketch"/>
            </a:endParaRPr>
          </a:p>
        </p:txBody>
      </p:sp>
      <p:sp>
        <p:nvSpPr>
          <p:cNvPr id="145" name="Google Shape;145;p19"/>
          <p:cNvSpPr txBox="1"/>
          <p:nvPr/>
        </p:nvSpPr>
        <p:spPr>
          <a:xfrm>
            <a:off x="607950" y="1912850"/>
            <a:ext cx="8262600" cy="4730700"/>
          </a:xfrm>
          <a:prstGeom prst="rect">
            <a:avLst/>
          </a:prstGeom>
          <a:noFill/>
          <a:ln>
            <a:noFill/>
          </a:ln>
        </p:spPr>
        <p:txBody>
          <a:bodyPr anchorCtr="0" anchor="t" bIns="45700" lIns="91425" spcFirstLastPara="1" rIns="91425" wrap="square" tIns="45700">
            <a:spAutoFit/>
          </a:bodyPr>
          <a:lstStyle/>
          <a:p>
            <a:pPr indent="0" lvl="0" marL="0" rtl="0" algn="l">
              <a:spcBef>
                <a:spcPts val="600"/>
              </a:spcBef>
              <a:spcAft>
                <a:spcPts val="0"/>
              </a:spcAft>
              <a:buNone/>
            </a:pPr>
            <a:r>
              <a:rPr b="1" lang="en-US">
                <a:solidFill>
                  <a:schemeClr val="dk1"/>
                </a:solidFill>
                <a:latin typeface="Cabin"/>
                <a:ea typeface="Cabin"/>
                <a:cs typeface="Cabin"/>
                <a:sym typeface="Cabin"/>
              </a:rPr>
              <a:t>Vocabulary Definitions</a:t>
            </a:r>
            <a:r>
              <a:rPr b="1" lang="en-US">
                <a:solidFill>
                  <a:schemeClr val="dk1"/>
                </a:solidFill>
                <a:latin typeface="Cabin"/>
                <a:ea typeface="Cabin"/>
                <a:cs typeface="Cabin"/>
                <a:sym typeface="Cabin"/>
              </a:rPr>
              <a:t>:</a:t>
            </a:r>
            <a:endParaRPr b="1">
              <a:solidFill>
                <a:schemeClr val="dk1"/>
              </a:solidFill>
              <a:latin typeface="Cabin"/>
              <a:ea typeface="Cabin"/>
              <a:cs typeface="Cabin"/>
              <a:sym typeface="Cabin"/>
            </a:endParaRPr>
          </a:p>
          <a:p>
            <a:pPr indent="0" lvl="0" marL="0" rtl="0" algn="l">
              <a:spcBef>
                <a:spcPts val="600"/>
              </a:spcBef>
              <a:spcAft>
                <a:spcPts val="0"/>
              </a:spcAft>
              <a:buNone/>
            </a:pPr>
            <a:r>
              <a:t/>
            </a:r>
            <a:endParaRPr b="1">
              <a:solidFill>
                <a:schemeClr val="dk1"/>
              </a:solidFill>
              <a:latin typeface="Cabin"/>
              <a:ea typeface="Cabin"/>
              <a:cs typeface="Cabin"/>
              <a:sym typeface="Cabin"/>
            </a:endParaRPr>
          </a:p>
          <a:p>
            <a:pPr indent="-317500" lvl="0" marL="457200" rtl="0" algn="l">
              <a:spcBef>
                <a:spcPts val="0"/>
              </a:spcBef>
              <a:spcAft>
                <a:spcPts val="0"/>
              </a:spcAft>
              <a:buClr>
                <a:schemeClr val="dk1"/>
              </a:buClr>
              <a:buSzPts val="1400"/>
              <a:buFont typeface="Cabin"/>
              <a:buChar char="●"/>
            </a:pPr>
            <a:r>
              <a:rPr b="1" lang="en-US">
                <a:solidFill>
                  <a:schemeClr val="dk1"/>
                </a:solidFill>
                <a:latin typeface="Cabin"/>
                <a:ea typeface="Cabin"/>
                <a:cs typeface="Cabin"/>
                <a:sym typeface="Cabin"/>
              </a:rPr>
              <a:t>City Planner:</a:t>
            </a:r>
            <a:r>
              <a:rPr lang="en-US">
                <a:solidFill>
                  <a:schemeClr val="dk1"/>
                </a:solidFill>
                <a:latin typeface="Cabin"/>
                <a:ea typeface="Cabin"/>
                <a:cs typeface="Cabin"/>
                <a:sym typeface="Cabin"/>
              </a:rPr>
              <a:t> Someone who determines the best way to use a city’s land and resources.</a:t>
            </a:r>
            <a:endParaRPr>
              <a:solidFill>
                <a:schemeClr val="dk1"/>
              </a:solidFill>
              <a:latin typeface="Cabin"/>
              <a:ea typeface="Cabin"/>
              <a:cs typeface="Cabin"/>
              <a:sym typeface="Cabin"/>
            </a:endParaRPr>
          </a:p>
          <a:p>
            <a:pPr indent="-317500" lvl="0" marL="457200" rtl="0" algn="l">
              <a:spcBef>
                <a:spcPts val="1000"/>
              </a:spcBef>
              <a:spcAft>
                <a:spcPts val="0"/>
              </a:spcAft>
              <a:buClr>
                <a:schemeClr val="dk1"/>
              </a:buClr>
              <a:buSzPts val="1400"/>
              <a:buFont typeface="Cabin"/>
              <a:buChar char="●"/>
            </a:pPr>
            <a:r>
              <a:rPr b="1" lang="en-US">
                <a:solidFill>
                  <a:schemeClr val="dk1"/>
                </a:solidFill>
                <a:latin typeface="Cabin"/>
                <a:ea typeface="Cabin"/>
                <a:cs typeface="Cabin"/>
                <a:sym typeface="Cabin"/>
              </a:rPr>
              <a:t>City Engineer: </a:t>
            </a:r>
            <a:r>
              <a:rPr lang="en-US">
                <a:solidFill>
                  <a:schemeClr val="dk1"/>
                </a:solidFill>
                <a:latin typeface="Cabin"/>
                <a:ea typeface="Cabin"/>
                <a:cs typeface="Cabin"/>
                <a:sym typeface="Cabin"/>
              </a:rPr>
              <a:t>Someone who designs and maintains infrastructure and systems.</a:t>
            </a:r>
            <a:endParaRPr>
              <a:solidFill>
                <a:schemeClr val="dk1"/>
              </a:solidFill>
              <a:latin typeface="Cabin"/>
              <a:ea typeface="Cabin"/>
              <a:cs typeface="Cabin"/>
              <a:sym typeface="Cabin"/>
            </a:endParaRPr>
          </a:p>
          <a:p>
            <a:pPr indent="-317500" lvl="0" marL="457200" rtl="0" algn="l">
              <a:spcBef>
                <a:spcPts val="1000"/>
              </a:spcBef>
              <a:spcAft>
                <a:spcPts val="0"/>
              </a:spcAft>
              <a:buClr>
                <a:schemeClr val="dk1"/>
              </a:buClr>
              <a:buSzPts val="1400"/>
              <a:buFont typeface="Cabin"/>
              <a:buChar char="●"/>
            </a:pPr>
            <a:r>
              <a:rPr b="1" lang="en-US">
                <a:solidFill>
                  <a:schemeClr val="dk1"/>
                </a:solidFill>
                <a:latin typeface="Cabin"/>
                <a:ea typeface="Cabin"/>
                <a:cs typeface="Cabin"/>
                <a:sym typeface="Cabin"/>
              </a:rPr>
              <a:t>Active Transportation:</a:t>
            </a:r>
            <a:r>
              <a:rPr lang="en-US">
                <a:solidFill>
                  <a:schemeClr val="dk1"/>
                </a:solidFill>
                <a:latin typeface="Cabin"/>
                <a:ea typeface="Cabin"/>
                <a:cs typeface="Cabin"/>
                <a:sym typeface="Cabin"/>
              </a:rPr>
              <a:t> Active transportation includes ways of getting around that are healthy and active such as walking and biking, or “activity rolling” using skateboards, scooters, etc. that are human-powered. Active transportation includes using mobility aids, such as a wheelchair.</a:t>
            </a:r>
            <a:endParaRPr>
              <a:solidFill>
                <a:schemeClr val="dk1"/>
              </a:solidFill>
              <a:latin typeface="Cabin"/>
              <a:ea typeface="Cabin"/>
              <a:cs typeface="Cabin"/>
              <a:sym typeface="Cabin"/>
            </a:endParaRPr>
          </a:p>
          <a:p>
            <a:pPr indent="-317500" lvl="0" marL="457200" rtl="0" algn="l">
              <a:spcBef>
                <a:spcPts val="1000"/>
              </a:spcBef>
              <a:spcAft>
                <a:spcPts val="0"/>
              </a:spcAft>
              <a:buClr>
                <a:schemeClr val="dk1"/>
              </a:buClr>
              <a:buSzPts val="1400"/>
              <a:buFont typeface="Cabin"/>
              <a:buChar char="●"/>
            </a:pPr>
            <a:r>
              <a:rPr b="1" lang="en-US">
                <a:solidFill>
                  <a:schemeClr val="dk1"/>
                </a:solidFill>
                <a:latin typeface="Cabin"/>
                <a:ea typeface="Cabin"/>
                <a:cs typeface="Cabin"/>
                <a:sym typeface="Cabin"/>
              </a:rPr>
              <a:t>Walkability:</a:t>
            </a:r>
            <a:r>
              <a:rPr lang="en-US">
                <a:solidFill>
                  <a:schemeClr val="dk1"/>
                </a:solidFill>
                <a:latin typeface="Cabin"/>
                <a:ea typeface="Cabin"/>
                <a:cs typeface="Cabin"/>
                <a:sym typeface="Cabin"/>
              </a:rPr>
              <a:t> how safe, comfortable, and convenient a place is to walk.</a:t>
            </a:r>
            <a:endParaRPr>
              <a:solidFill>
                <a:schemeClr val="dk1"/>
              </a:solidFill>
              <a:latin typeface="Cabin"/>
              <a:ea typeface="Cabin"/>
              <a:cs typeface="Cabin"/>
              <a:sym typeface="Cabin"/>
            </a:endParaRPr>
          </a:p>
          <a:p>
            <a:pPr indent="-317500" lvl="0" marL="457200" rtl="0" algn="l">
              <a:spcBef>
                <a:spcPts val="1000"/>
              </a:spcBef>
              <a:spcAft>
                <a:spcPts val="0"/>
              </a:spcAft>
              <a:buClr>
                <a:schemeClr val="dk1"/>
              </a:buClr>
              <a:buSzPts val="1400"/>
              <a:buFont typeface="Cabin"/>
              <a:buChar char="●"/>
            </a:pPr>
            <a:r>
              <a:rPr b="1" lang="en-US">
                <a:solidFill>
                  <a:schemeClr val="dk1"/>
                </a:solidFill>
                <a:latin typeface="Cabin"/>
                <a:ea typeface="Cabin"/>
                <a:cs typeface="Cabin"/>
                <a:sym typeface="Cabin"/>
              </a:rPr>
              <a:t>Bikeability:</a:t>
            </a:r>
            <a:r>
              <a:rPr lang="en-US">
                <a:solidFill>
                  <a:schemeClr val="dk1"/>
                </a:solidFill>
                <a:latin typeface="Cabin"/>
                <a:ea typeface="Cabin"/>
                <a:cs typeface="Cabin"/>
                <a:sym typeface="Cabin"/>
              </a:rPr>
              <a:t> how safe, comfortable, and convenient a place is to bike.</a:t>
            </a:r>
            <a:endParaRPr>
              <a:solidFill>
                <a:schemeClr val="dk1"/>
              </a:solidFill>
              <a:latin typeface="Cabin"/>
              <a:ea typeface="Cabin"/>
              <a:cs typeface="Cabin"/>
              <a:sym typeface="Cabin"/>
            </a:endParaRPr>
          </a:p>
          <a:p>
            <a:pPr indent="-317500" lvl="0" marL="457200" rtl="0" algn="l">
              <a:spcBef>
                <a:spcPts val="1000"/>
              </a:spcBef>
              <a:spcAft>
                <a:spcPts val="0"/>
              </a:spcAft>
              <a:buClr>
                <a:schemeClr val="dk1"/>
              </a:buClr>
              <a:buSzPts val="1400"/>
              <a:buFont typeface="Cabin"/>
              <a:buChar char="●"/>
            </a:pPr>
            <a:r>
              <a:rPr b="1" lang="en-US">
                <a:solidFill>
                  <a:schemeClr val="dk1"/>
                </a:solidFill>
                <a:latin typeface="Cabin"/>
                <a:ea typeface="Cabin"/>
                <a:cs typeface="Cabin"/>
                <a:sym typeface="Cabin"/>
              </a:rPr>
              <a:t>Infra</a:t>
            </a:r>
            <a:r>
              <a:rPr b="1" lang="en-US">
                <a:solidFill>
                  <a:schemeClr val="dk1"/>
                </a:solidFill>
                <a:latin typeface="Cabin"/>
                <a:ea typeface="Cabin"/>
                <a:cs typeface="Cabin"/>
                <a:sym typeface="Cabin"/>
              </a:rPr>
              <a:t>structure:</a:t>
            </a:r>
            <a:r>
              <a:rPr lang="en-US">
                <a:solidFill>
                  <a:schemeClr val="dk1"/>
                </a:solidFill>
                <a:latin typeface="Cabin"/>
                <a:ea typeface="Cabin"/>
                <a:cs typeface="Cabin"/>
                <a:sym typeface="Cabin"/>
              </a:rPr>
              <a:t> the resources and physical structures that support an activity or system. For this lesson, we refer to infrastructure as physical structures (roads, sidewalks, paths, bus stops, etc.) that can allow us to get around and connect with others. </a:t>
            </a:r>
            <a:endParaRPr>
              <a:solidFill>
                <a:schemeClr val="dk1"/>
              </a:solidFill>
              <a:latin typeface="Cabin"/>
              <a:ea typeface="Cabin"/>
              <a:cs typeface="Cabin"/>
              <a:sym typeface="Cabin"/>
            </a:endParaRPr>
          </a:p>
          <a:p>
            <a:pPr indent="-317500" lvl="0" marL="457200" rtl="0" algn="l">
              <a:spcBef>
                <a:spcPts val="1000"/>
              </a:spcBef>
              <a:spcAft>
                <a:spcPts val="0"/>
              </a:spcAft>
              <a:buClr>
                <a:schemeClr val="dk1"/>
              </a:buClr>
              <a:buSzPts val="1400"/>
              <a:buFont typeface="Cabin"/>
              <a:buChar char="●"/>
            </a:pPr>
            <a:r>
              <a:rPr b="1" lang="en-US">
                <a:solidFill>
                  <a:schemeClr val="dk1"/>
                </a:solidFill>
                <a:latin typeface="Cabin"/>
                <a:ea typeface="Cabin"/>
                <a:cs typeface="Cabin"/>
                <a:sym typeface="Cabin"/>
              </a:rPr>
              <a:t>Active Transportation Infrastructure:</a:t>
            </a:r>
            <a:r>
              <a:rPr lang="en-US">
                <a:solidFill>
                  <a:schemeClr val="dk1"/>
                </a:solidFill>
                <a:latin typeface="Cabin"/>
                <a:ea typeface="Cabin"/>
                <a:cs typeface="Cabin"/>
                <a:sym typeface="Cabin"/>
              </a:rPr>
              <a:t> Active transportation infrastructure are the physical structures that support biking, walking, and/or rolling.</a:t>
            </a:r>
            <a:endParaRPr>
              <a:solidFill>
                <a:schemeClr val="dk1"/>
              </a:solidFill>
              <a:latin typeface="Cabin"/>
              <a:ea typeface="Cabin"/>
              <a:cs typeface="Cabin"/>
              <a:sym typeface="Cabin"/>
            </a:endParaRPr>
          </a:p>
          <a:p>
            <a:pPr indent="-317500" lvl="0" marL="457200" rtl="0" algn="l">
              <a:spcBef>
                <a:spcPts val="1000"/>
              </a:spcBef>
              <a:spcAft>
                <a:spcPts val="1000"/>
              </a:spcAft>
              <a:buClr>
                <a:schemeClr val="dk1"/>
              </a:buClr>
              <a:buSzPts val="1400"/>
              <a:buFont typeface="Cabin"/>
              <a:buChar char="●"/>
            </a:pPr>
            <a:r>
              <a:rPr b="1" lang="en-US">
                <a:solidFill>
                  <a:schemeClr val="dk1"/>
                </a:solidFill>
                <a:latin typeface="Cabin"/>
                <a:ea typeface="Cabin"/>
                <a:cs typeface="Cabin"/>
                <a:sym typeface="Cabin"/>
              </a:rPr>
              <a:t>Redlining:</a:t>
            </a:r>
            <a:r>
              <a:rPr lang="en-US">
                <a:solidFill>
                  <a:schemeClr val="dk1"/>
                </a:solidFill>
                <a:latin typeface="Cabin"/>
                <a:ea typeface="Cabin"/>
                <a:cs typeface="Cabin"/>
                <a:sym typeface="Cabin"/>
              </a:rPr>
              <a:t> the illegal, discriminatory practice of denying home loans to people based upon race. This practice targeted black homeowners in particular and denied them the ability to live in certain neighborhoods and, in many cases, the ability to become a homeowner. </a:t>
            </a:r>
            <a:endParaRPr b="1">
              <a:solidFill>
                <a:schemeClr val="dk1"/>
              </a:solidFill>
              <a:latin typeface="Cabin"/>
              <a:ea typeface="Cabin"/>
              <a:cs typeface="Cabin"/>
              <a:sym typeface="Cabin"/>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descr="_SRTS_PPT_Ryan_walker" id="151" name="Google Shape;151;p20"/>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152" name="Google Shape;152;p20"/>
          <p:cNvSpPr txBox="1"/>
          <p:nvPr/>
        </p:nvSpPr>
        <p:spPr>
          <a:xfrm>
            <a:off x="343200" y="399975"/>
            <a:ext cx="8457600" cy="2862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2"/>
              </a:buClr>
              <a:buSzPts val="2400"/>
              <a:buFont typeface="Arial"/>
              <a:buNone/>
            </a:pPr>
            <a:r>
              <a:rPr b="1" lang="en-US" sz="4500">
                <a:solidFill>
                  <a:schemeClr val="dk1"/>
                </a:solidFill>
                <a:latin typeface="Cabin Sketch"/>
                <a:ea typeface="Cabin Sketch"/>
                <a:cs typeface="Cabin Sketch"/>
                <a:sym typeface="Cabin Sketch"/>
              </a:rPr>
              <a:t>Day 1</a:t>
            </a:r>
            <a:endParaRPr b="1" sz="4500">
              <a:solidFill>
                <a:schemeClr val="dk1"/>
              </a:solidFill>
              <a:latin typeface="Cabin Sketch"/>
              <a:ea typeface="Cabin Sketch"/>
              <a:cs typeface="Cabin Sketch"/>
              <a:sym typeface="Cabin Sketch"/>
            </a:endParaRPr>
          </a:p>
          <a:p>
            <a:pPr indent="0" lvl="0" marL="0" marR="0" rtl="0" algn="ctr">
              <a:lnSpc>
                <a:spcPct val="100000"/>
              </a:lnSpc>
              <a:spcBef>
                <a:spcPts val="0"/>
              </a:spcBef>
              <a:spcAft>
                <a:spcPts val="0"/>
              </a:spcAft>
              <a:buClr>
                <a:schemeClr val="lt2"/>
              </a:buClr>
              <a:buSzPts val="2400"/>
              <a:buFont typeface="Arial"/>
              <a:buNone/>
            </a:pPr>
            <a:r>
              <a:t/>
            </a:r>
            <a:endParaRPr b="1" sz="4500">
              <a:solidFill>
                <a:schemeClr val="dk1"/>
              </a:solidFill>
              <a:latin typeface="Cabin Sketch"/>
              <a:ea typeface="Cabin Sketch"/>
              <a:cs typeface="Cabin Sketch"/>
              <a:sym typeface="Cabin Sketch"/>
            </a:endParaRPr>
          </a:p>
          <a:p>
            <a:pPr indent="0" lvl="0" marL="0" marR="0" rtl="0" algn="ctr">
              <a:lnSpc>
                <a:spcPct val="100000"/>
              </a:lnSpc>
              <a:spcBef>
                <a:spcPts val="0"/>
              </a:spcBef>
              <a:spcAft>
                <a:spcPts val="0"/>
              </a:spcAft>
              <a:buClr>
                <a:schemeClr val="lt2"/>
              </a:buClr>
              <a:buSzPts val="2400"/>
              <a:buFont typeface="Arial"/>
              <a:buNone/>
            </a:pPr>
            <a:r>
              <a:rPr b="1" lang="en-US" sz="4500">
                <a:solidFill>
                  <a:schemeClr val="dk1"/>
                </a:solidFill>
                <a:latin typeface="Cabin Sketch"/>
                <a:ea typeface="Cabin Sketch"/>
                <a:cs typeface="Cabin Sketch"/>
                <a:sym typeface="Cabin Sketch"/>
              </a:rPr>
              <a:t>Community &amp; Transportation Planning! </a:t>
            </a:r>
            <a:endParaRPr b="1" sz="4500">
              <a:solidFill>
                <a:schemeClr val="dk1"/>
              </a:solidFill>
              <a:latin typeface="Cabin Sketch"/>
              <a:ea typeface="Cabin Sketch"/>
              <a:cs typeface="Cabin Sketch"/>
              <a:sym typeface="Cabin Sketch"/>
            </a:endParaRPr>
          </a:p>
        </p:txBody>
      </p:sp>
      <p:sp>
        <p:nvSpPr>
          <p:cNvPr id="153" name="Google Shape;153;p20"/>
          <p:cNvSpPr txBox="1"/>
          <p:nvPr/>
        </p:nvSpPr>
        <p:spPr>
          <a:xfrm>
            <a:off x="1084700" y="3656750"/>
            <a:ext cx="6897900" cy="1662300"/>
          </a:xfrm>
          <a:prstGeom prst="rect">
            <a:avLst/>
          </a:prstGeom>
          <a:solidFill>
            <a:srgbClr val="B2BB1E"/>
          </a:solidFill>
          <a:ln>
            <a:noFill/>
          </a:ln>
        </p:spPr>
        <p:txBody>
          <a:bodyPr anchorCtr="0" anchor="t" bIns="228600" lIns="91425" spcFirstLastPara="1" rIns="91425" wrap="square" tIns="228600">
            <a:spAutoFit/>
          </a:bodyPr>
          <a:lstStyle/>
          <a:p>
            <a:pPr indent="0" lvl="0" marL="182880" marR="182880" rtl="0" algn="l">
              <a:spcBef>
                <a:spcPts val="600"/>
              </a:spcBef>
              <a:spcAft>
                <a:spcPts val="0"/>
              </a:spcAft>
              <a:buNone/>
            </a:pPr>
            <a:r>
              <a:rPr lang="en-US" sz="2600">
                <a:solidFill>
                  <a:schemeClr val="dk1"/>
                </a:solidFill>
                <a:latin typeface="Cabin"/>
                <a:ea typeface="Cabin"/>
                <a:cs typeface="Cabin"/>
                <a:sym typeface="Cabin"/>
              </a:rPr>
              <a:t>Did you know - a team of people planned out every neighborhood, street, sidewalk, crosswalk, and even your parks!? </a:t>
            </a:r>
            <a:endParaRPr sz="2600">
              <a:solidFill>
                <a:schemeClr val="dk1"/>
              </a:solidFill>
              <a:latin typeface="Cabin"/>
              <a:ea typeface="Cabin"/>
              <a:cs typeface="Cabin"/>
              <a:sym typeface="Cabin"/>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descr="_SRTS_PPT_Scooter_Girl" id="159" name="Google Shape;159;p21"/>
          <p:cNvPicPr preferRelativeResize="0"/>
          <p:nvPr/>
        </p:nvPicPr>
        <p:blipFill rotWithShape="1">
          <a:blip r:embed="rId3">
            <a:alphaModFix/>
          </a:blip>
          <a:srcRect b="0" l="0" r="25512" t="0"/>
          <a:stretch/>
        </p:blipFill>
        <p:spPr>
          <a:xfrm>
            <a:off x="2273425" y="0"/>
            <a:ext cx="6810826" cy="6858000"/>
          </a:xfrm>
          <a:prstGeom prst="rect">
            <a:avLst/>
          </a:prstGeom>
          <a:noFill/>
          <a:ln>
            <a:noFill/>
          </a:ln>
        </p:spPr>
      </p:pic>
      <p:sp>
        <p:nvSpPr>
          <p:cNvPr id="160" name="Google Shape;160;p21"/>
          <p:cNvSpPr txBox="1"/>
          <p:nvPr/>
        </p:nvSpPr>
        <p:spPr>
          <a:xfrm>
            <a:off x="579050" y="579200"/>
            <a:ext cx="8457600" cy="78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2"/>
              </a:buClr>
              <a:buSzPts val="2400"/>
              <a:buFont typeface="Arial"/>
              <a:buNone/>
            </a:pPr>
            <a:r>
              <a:rPr b="1" lang="en-US" sz="4500">
                <a:solidFill>
                  <a:srgbClr val="3C78D8"/>
                </a:solidFill>
                <a:latin typeface="Cabin Sketch"/>
                <a:ea typeface="Cabin Sketch"/>
                <a:cs typeface="Cabin Sketch"/>
                <a:sym typeface="Cabin Sketch"/>
              </a:rPr>
              <a:t>What is… </a:t>
            </a:r>
            <a:endParaRPr b="1" sz="3000">
              <a:solidFill>
                <a:srgbClr val="3C78D8"/>
              </a:solidFill>
              <a:latin typeface="Cabin Sketch"/>
              <a:ea typeface="Cabin Sketch"/>
              <a:cs typeface="Cabin Sketch"/>
              <a:sym typeface="Cabin Sketch"/>
            </a:endParaRPr>
          </a:p>
        </p:txBody>
      </p:sp>
      <p:sp>
        <p:nvSpPr>
          <p:cNvPr id="161" name="Google Shape;161;p21"/>
          <p:cNvSpPr txBox="1"/>
          <p:nvPr/>
        </p:nvSpPr>
        <p:spPr>
          <a:xfrm>
            <a:off x="1103700" y="1679125"/>
            <a:ext cx="7018500" cy="877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lt2"/>
              </a:buClr>
              <a:buSzPts val="2400"/>
              <a:buFont typeface="Arial"/>
              <a:buNone/>
            </a:pPr>
            <a:r>
              <a:rPr b="1" lang="en-US" sz="4500">
                <a:solidFill>
                  <a:srgbClr val="3C78D8"/>
                </a:solidFill>
                <a:latin typeface="Cabin Sketch"/>
                <a:ea typeface="Cabin Sketch"/>
                <a:cs typeface="Cabin Sketch"/>
                <a:sym typeface="Cabin Sketch"/>
              </a:rPr>
              <a:t>a neighborhood?</a:t>
            </a:r>
            <a:endParaRPr b="1" sz="3000">
              <a:solidFill>
                <a:srgbClr val="3C78D8"/>
              </a:solidFill>
              <a:latin typeface="Cabin Sketch"/>
              <a:ea typeface="Cabin Sketch"/>
              <a:cs typeface="Cabin Sketch"/>
              <a:sym typeface="Cabin Sketch"/>
            </a:endParaRPr>
          </a:p>
        </p:txBody>
      </p:sp>
      <p:sp>
        <p:nvSpPr>
          <p:cNvPr id="162" name="Google Shape;162;p21"/>
          <p:cNvSpPr txBox="1"/>
          <p:nvPr/>
        </p:nvSpPr>
        <p:spPr>
          <a:xfrm>
            <a:off x="686400" y="3269150"/>
            <a:ext cx="8457600" cy="78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2"/>
              </a:buClr>
              <a:buSzPts val="2400"/>
              <a:buFont typeface="Arial"/>
              <a:buNone/>
            </a:pPr>
            <a:r>
              <a:rPr b="1" lang="en-US" sz="4500">
                <a:solidFill>
                  <a:srgbClr val="DB8B13"/>
                </a:solidFill>
                <a:latin typeface="Cabin Sketch"/>
                <a:ea typeface="Cabin Sketch"/>
                <a:cs typeface="Cabin Sketch"/>
                <a:sym typeface="Cabin Sketch"/>
              </a:rPr>
              <a:t>Who decides… </a:t>
            </a:r>
            <a:endParaRPr b="1" sz="3000">
              <a:solidFill>
                <a:srgbClr val="DB8B13"/>
              </a:solidFill>
              <a:latin typeface="Cabin Sketch"/>
              <a:ea typeface="Cabin Sketch"/>
              <a:cs typeface="Cabin Sketch"/>
              <a:sym typeface="Cabin Sketch"/>
            </a:endParaRPr>
          </a:p>
        </p:txBody>
      </p:sp>
      <p:sp>
        <p:nvSpPr>
          <p:cNvPr id="163" name="Google Shape;163;p21"/>
          <p:cNvSpPr txBox="1"/>
          <p:nvPr/>
        </p:nvSpPr>
        <p:spPr>
          <a:xfrm>
            <a:off x="2273425" y="4369075"/>
            <a:ext cx="59562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500">
                <a:solidFill>
                  <a:srgbClr val="DB8B13"/>
                </a:solidFill>
                <a:latin typeface="Cabin Sketch"/>
                <a:ea typeface="Cabin Sketch"/>
                <a:cs typeface="Cabin Sketch"/>
                <a:sym typeface="Cabin Sketch"/>
              </a:rPr>
              <a:t>what goes there? </a:t>
            </a:r>
            <a:endParaRPr b="1" sz="4500">
              <a:solidFill>
                <a:srgbClr val="DB8B13"/>
              </a:solidFill>
              <a:latin typeface="Cabin Sketch"/>
              <a:ea typeface="Cabin Sketch"/>
              <a:cs typeface="Cabin Sketch"/>
              <a:sym typeface="Cabin Sketch"/>
            </a:endParaRPr>
          </a:p>
          <a:p>
            <a:pPr indent="0" lvl="0" marL="0" rtl="0" algn="l">
              <a:spcBef>
                <a:spcPts val="0"/>
              </a:spcBef>
              <a:spcAft>
                <a:spcPts val="0"/>
              </a:spcAft>
              <a:buNone/>
            </a:pPr>
            <a:r>
              <a:rPr b="1" lang="en-US" sz="4500">
                <a:solidFill>
                  <a:srgbClr val="DB8B13"/>
                </a:solidFill>
                <a:latin typeface="Cabin Sketch"/>
                <a:ea typeface="Cabin Sketch"/>
                <a:cs typeface="Cabin Sketch"/>
                <a:sym typeface="Cabin Sketch"/>
              </a:rPr>
              <a:t>what it looks like?</a:t>
            </a:r>
            <a:endParaRPr b="1" sz="4500">
              <a:solidFill>
                <a:srgbClr val="DB8B13"/>
              </a:solidFill>
              <a:latin typeface="Cabin Sketch"/>
              <a:ea typeface="Cabin Sketch"/>
              <a:cs typeface="Cabin Sketch"/>
              <a:sym typeface="Cabin Sketch"/>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1000"/>
                                        <p:tgtEl>
                                          <p:spTgt spid="1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
                                            <p:txEl>
                                              <p:pRg end="0" st="0"/>
                                            </p:txEl>
                                          </p:spTgt>
                                        </p:tgtEl>
                                        <p:attrNameLst>
                                          <p:attrName>style.visibility</p:attrName>
                                        </p:attrNameLst>
                                      </p:cBhvr>
                                      <p:to>
                                        <p:strVal val="visible"/>
                                      </p:to>
                                    </p:set>
                                    <p:animEffect filter="fade" transition="in">
                                      <p:cBhvr>
                                        <p:cTn dur="1000"/>
                                        <p:tgtEl>
                                          <p:spTgt spid="16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1000"/>
                                        <p:tgtEl>
                                          <p:spTgt spid="1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